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Norwester" charset="1" panose="00000506000000000000"/>
      <p:regular r:id="rId19"/>
    </p:embeddedFont>
    <p:embeddedFont>
      <p:font typeface="Open Sauce" charset="1" panose="00000500000000000000"/>
      <p:regular r:id="rId20"/>
    </p:embeddedFont>
    <p:embeddedFont>
      <p:font typeface="Open Sauce Bold Italics" charset="1" panose="00000800000000000000"/>
      <p:regular r:id="rId21"/>
    </p:embeddedFont>
    <p:embeddedFont>
      <p:font typeface="Open Sauce Italics" charset="1" panose="00000500000000000000"/>
      <p:regular r:id="rId22"/>
    </p:embeddedFont>
    <p:embeddedFont>
      <p:font typeface="Open Sauce Bold" charset="1" panose="000008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png>
</file>

<file path=ppt/media/image13.sv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jpeg>
</file>

<file path=ppt/media/image26.jpeg>
</file>

<file path=ppt/media/image27.png>
</file>

<file path=ppt/media/image28.png>
</file>

<file path=ppt/media/image29.jpeg>
</file>

<file path=ppt/media/image3.sv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4.png>
</file>

<file path=ppt/media/image5.sv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jpeg" Type="http://schemas.openxmlformats.org/officeDocument/2006/relationships/image"/><Relationship Id="rId11" Target="../media/image10.jpe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29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1.jpeg" Type="http://schemas.openxmlformats.org/officeDocument/2006/relationships/image"/><Relationship Id="rId11" Target="../media/image32.jpeg" Type="http://schemas.openxmlformats.org/officeDocument/2006/relationships/image"/><Relationship Id="rId12" Target="../media/image19.jpeg" Type="http://schemas.openxmlformats.org/officeDocument/2006/relationships/image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30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.jpeg" Type="http://schemas.openxmlformats.org/officeDocument/2006/relationships/image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33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5.jpeg" Type="http://schemas.openxmlformats.org/officeDocument/2006/relationships/image"/><Relationship Id="rId11" Target="../media/image36.jpeg" Type="http://schemas.openxmlformats.org/officeDocument/2006/relationships/image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34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jpeg" Type="http://schemas.openxmlformats.org/officeDocument/2006/relationships/image"/><Relationship Id="rId11" Target="../media/image16.jpeg" Type="http://schemas.openxmlformats.org/officeDocument/2006/relationships/image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1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17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jpeg" Type="http://schemas.openxmlformats.org/officeDocument/2006/relationships/image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18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1.jpeg" Type="http://schemas.openxmlformats.org/officeDocument/2006/relationships/image"/><Relationship Id="rId11" Target="../media/image22.jpeg" Type="http://schemas.openxmlformats.org/officeDocument/2006/relationships/image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20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4.png" Type="http://schemas.openxmlformats.org/officeDocument/2006/relationships/image"/><Relationship Id="rId11" Target="../media/image25.jpeg" Type="http://schemas.openxmlformats.org/officeDocument/2006/relationships/image"/><Relationship Id="rId12" Target="../media/image26.jpeg" Type="http://schemas.openxmlformats.org/officeDocument/2006/relationships/image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23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2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2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028700" y="8354820"/>
            <a:ext cx="4331991" cy="1183171"/>
            <a:chOff x="0" y="0"/>
            <a:chExt cx="1140936" cy="31161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140936" cy="311617"/>
            </a:xfrm>
            <a:custGeom>
              <a:avLst/>
              <a:gdLst/>
              <a:ahLst/>
              <a:cxnLst/>
              <a:rect r="r" b="b" t="t" l="l"/>
              <a:pathLst>
                <a:path h="311617" w="1140936">
                  <a:moveTo>
                    <a:pt x="155809" y="0"/>
                  </a:moveTo>
                  <a:lnTo>
                    <a:pt x="985127" y="0"/>
                  </a:lnTo>
                  <a:cubicBezTo>
                    <a:pt x="1026450" y="0"/>
                    <a:pt x="1066081" y="16415"/>
                    <a:pt x="1095300" y="45635"/>
                  </a:cubicBezTo>
                  <a:cubicBezTo>
                    <a:pt x="1124520" y="74855"/>
                    <a:pt x="1140936" y="114486"/>
                    <a:pt x="1140936" y="155809"/>
                  </a:cubicBezTo>
                  <a:lnTo>
                    <a:pt x="1140936" y="155809"/>
                  </a:lnTo>
                  <a:cubicBezTo>
                    <a:pt x="1140936" y="197132"/>
                    <a:pt x="1124520" y="236762"/>
                    <a:pt x="1095300" y="265982"/>
                  </a:cubicBezTo>
                  <a:cubicBezTo>
                    <a:pt x="1066081" y="295202"/>
                    <a:pt x="1026450" y="311617"/>
                    <a:pt x="985127" y="311617"/>
                  </a:cubicBezTo>
                  <a:lnTo>
                    <a:pt x="155809" y="311617"/>
                  </a:lnTo>
                  <a:cubicBezTo>
                    <a:pt x="114486" y="311617"/>
                    <a:pt x="74855" y="295202"/>
                    <a:pt x="45635" y="265982"/>
                  </a:cubicBezTo>
                  <a:cubicBezTo>
                    <a:pt x="16415" y="236762"/>
                    <a:pt x="0" y="197132"/>
                    <a:pt x="0" y="155809"/>
                  </a:cubicBezTo>
                  <a:lnTo>
                    <a:pt x="0" y="155809"/>
                  </a:lnTo>
                  <a:cubicBezTo>
                    <a:pt x="0" y="114486"/>
                    <a:pt x="16416" y="74855"/>
                    <a:pt x="45635" y="45635"/>
                  </a:cubicBezTo>
                  <a:cubicBezTo>
                    <a:pt x="74855" y="16416"/>
                    <a:pt x="114486" y="0"/>
                    <a:pt x="15580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1140936" cy="340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AutoShape 12" id="12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1028700" y="1314450"/>
            <a:ext cx="13127791" cy="2612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36"/>
              </a:lnSpc>
            </a:pPr>
            <a:r>
              <a:rPr lang="en-US" sz="10800" spc="-648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WORKPLACE SAFETY PPE DETECTION SYSTEM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20280" y="357454"/>
            <a:ext cx="1556981" cy="206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04"/>
              </a:lnSpc>
            </a:pPr>
            <a:r>
              <a:rPr lang="en-US" sz="1777" spc="-71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878436" y="287008"/>
            <a:ext cx="751945" cy="231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5"/>
              </a:lnSpc>
              <a:spcBef>
                <a:spcPct val="0"/>
              </a:spcBef>
            </a:pPr>
            <a:r>
              <a:rPr lang="en-US" sz="1382" spc="-5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967106" y="287008"/>
            <a:ext cx="928073" cy="231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5"/>
              </a:lnSpc>
              <a:spcBef>
                <a:spcPct val="0"/>
              </a:spcBef>
            </a:pPr>
            <a:r>
              <a:rPr lang="en-US" sz="1382" spc="-55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486033" y="287008"/>
            <a:ext cx="923532" cy="231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5"/>
              </a:lnSpc>
              <a:spcBef>
                <a:spcPct val="0"/>
              </a:spcBef>
            </a:pPr>
            <a:r>
              <a:rPr lang="en-US" sz="1382" spc="-55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231904" y="287008"/>
            <a:ext cx="917404" cy="231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5"/>
              </a:lnSpc>
              <a:spcBef>
                <a:spcPct val="0"/>
              </a:spcBef>
            </a:pPr>
            <a:r>
              <a:rPr lang="en-US" sz="1382" spc="-55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028417" y="287008"/>
            <a:ext cx="880510" cy="231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35"/>
              </a:lnSpc>
              <a:spcBef>
                <a:spcPct val="0"/>
              </a:spcBef>
            </a:pPr>
            <a:r>
              <a:rPr lang="en-US" sz="1382" spc="-5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06027" y="6040245"/>
            <a:ext cx="5683539" cy="198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b="true" sz="3000" i="true" spc="-120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Team Members:</a:t>
            </a:r>
          </a:p>
          <a:p>
            <a:pPr algn="l" marL="647702" indent="-323851" lvl="1">
              <a:lnSpc>
                <a:spcPts val="3900"/>
              </a:lnSpc>
              <a:buFont typeface="Arial"/>
              <a:buChar char="•"/>
            </a:pPr>
            <a:r>
              <a:rPr lang="en-US" sz="3000" i="true" spc="-120">
                <a:solidFill>
                  <a:srgbClr val="FFFFFF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DeMarcus Crump</a:t>
            </a:r>
          </a:p>
          <a:p>
            <a:pPr algn="l" marL="647702" indent="-323851" lvl="1">
              <a:lnSpc>
                <a:spcPts val="3900"/>
              </a:lnSpc>
              <a:buFont typeface="Arial"/>
              <a:buChar char="•"/>
            </a:pPr>
            <a:r>
              <a:rPr lang="en-US" sz="3000" i="true" spc="-120">
                <a:solidFill>
                  <a:srgbClr val="FFFFFF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Chloe Tu</a:t>
            </a:r>
          </a:p>
          <a:p>
            <a:pPr algn="l">
              <a:lnSpc>
                <a:spcPts val="3900"/>
              </a:lnSpc>
            </a:pPr>
            <a:r>
              <a:rPr lang="en-US" b="true" sz="3000" i="true" spc="-120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Project Tier:</a:t>
            </a:r>
            <a:r>
              <a:rPr lang="en-US" sz="3000" i="true" spc="-120">
                <a:solidFill>
                  <a:srgbClr val="FFFFFF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Tier 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46404" y="8497695"/>
            <a:ext cx="4202746" cy="779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i="true" spc="-96">
                <a:solidFill>
                  <a:srgbClr val="FFFFFF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ITAI 1378 - Computer Vision</a:t>
            </a:r>
          </a:p>
          <a:p>
            <a:pPr algn="l">
              <a:lnSpc>
                <a:spcPts val="3120"/>
              </a:lnSpc>
            </a:pPr>
            <a:r>
              <a:rPr lang="en-US" sz="2400" i="true" spc="-96">
                <a:solidFill>
                  <a:srgbClr val="FFFFFF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Date: December 3, 2025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3842692"/>
            <a:ext cx="12276931" cy="1833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80"/>
              </a:lnSpc>
            </a:pPr>
            <a:r>
              <a:rPr lang="en-US" sz="5600" spc="-224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Automated Real-Time Safety Compliance Using YOLOv8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028700" y="3927359"/>
            <a:ext cx="12276931" cy="1914212"/>
            <a:chOff x="0" y="0"/>
            <a:chExt cx="3233430" cy="50415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3233430" cy="504155"/>
            </a:xfrm>
            <a:custGeom>
              <a:avLst/>
              <a:gdLst/>
              <a:ahLst/>
              <a:cxnLst/>
              <a:rect r="r" b="b" t="t" l="l"/>
              <a:pathLst>
                <a:path h="504155" w="3233430">
                  <a:moveTo>
                    <a:pt x="15765" y="0"/>
                  </a:moveTo>
                  <a:lnTo>
                    <a:pt x="3217665" y="0"/>
                  </a:lnTo>
                  <a:cubicBezTo>
                    <a:pt x="3221846" y="0"/>
                    <a:pt x="3225856" y="1661"/>
                    <a:pt x="3228813" y="4618"/>
                  </a:cubicBezTo>
                  <a:cubicBezTo>
                    <a:pt x="3231769" y="7574"/>
                    <a:pt x="3233430" y="11584"/>
                    <a:pt x="3233430" y="15765"/>
                  </a:cubicBezTo>
                  <a:lnTo>
                    <a:pt x="3233430" y="488390"/>
                  </a:lnTo>
                  <a:cubicBezTo>
                    <a:pt x="3233430" y="492571"/>
                    <a:pt x="3231769" y="496581"/>
                    <a:pt x="3228813" y="499537"/>
                  </a:cubicBezTo>
                  <a:cubicBezTo>
                    <a:pt x="3225856" y="502494"/>
                    <a:pt x="3221846" y="504155"/>
                    <a:pt x="3217665" y="504155"/>
                  </a:cubicBezTo>
                  <a:lnTo>
                    <a:pt x="15765" y="504155"/>
                  </a:lnTo>
                  <a:cubicBezTo>
                    <a:pt x="11584" y="504155"/>
                    <a:pt x="7574" y="502494"/>
                    <a:pt x="4618" y="499537"/>
                  </a:cubicBezTo>
                  <a:cubicBezTo>
                    <a:pt x="1661" y="496581"/>
                    <a:pt x="0" y="492571"/>
                    <a:pt x="0" y="488390"/>
                  </a:cubicBezTo>
                  <a:lnTo>
                    <a:pt x="0" y="15765"/>
                  </a:lnTo>
                  <a:cubicBezTo>
                    <a:pt x="0" y="11584"/>
                    <a:pt x="1661" y="7574"/>
                    <a:pt x="4618" y="4618"/>
                  </a:cubicBezTo>
                  <a:cubicBezTo>
                    <a:pt x="7574" y="1661"/>
                    <a:pt x="11584" y="0"/>
                    <a:pt x="1576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28575"/>
              <a:ext cx="3233430" cy="5327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5838273" y="5916764"/>
            <a:ext cx="6520873" cy="3498934"/>
            <a:chOff x="0" y="0"/>
            <a:chExt cx="492961" cy="26451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492961" cy="264510"/>
            </a:xfrm>
            <a:custGeom>
              <a:avLst/>
              <a:gdLst/>
              <a:ahLst/>
              <a:cxnLst/>
              <a:rect r="r" b="b" t="t" l="l"/>
              <a:pathLst>
                <a:path h="264510" w="492961">
                  <a:moveTo>
                    <a:pt x="0" y="0"/>
                  </a:moveTo>
                  <a:lnTo>
                    <a:pt x="492961" y="0"/>
                  </a:lnTo>
                  <a:lnTo>
                    <a:pt x="492961" y="264510"/>
                  </a:lnTo>
                  <a:lnTo>
                    <a:pt x="0" y="264510"/>
                  </a:lnTo>
                  <a:close/>
                </a:path>
              </a:pathLst>
            </a:custGeom>
            <a:blipFill>
              <a:blip r:embed="rId9"/>
              <a:stretch>
                <a:fillRect l="0" t="-12009" r="0" b="-12009"/>
              </a:stretch>
            </a:blip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1028700" y="5916764"/>
            <a:ext cx="4638154" cy="2285253"/>
            <a:chOff x="0" y="0"/>
            <a:chExt cx="1221571" cy="601877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221571" cy="601877"/>
            </a:xfrm>
            <a:custGeom>
              <a:avLst/>
              <a:gdLst/>
              <a:ahLst/>
              <a:cxnLst/>
              <a:rect r="r" b="b" t="t" l="l"/>
              <a:pathLst>
                <a:path h="601877" w="1221571">
                  <a:moveTo>
                    <a:pt x="41730" y="0"/>
                  </a:moveTo>
                  <a:lnTo>
                    <a:pt x="1179842" y="0"/>
                  </a:lnTo>
                  <a:cubicBezTo>
                    <a:pt x="1202888" y="0"/>
                    <a:pt x="1221571" y="18683"/>
                    <a:pt x="1221571" y="41730"/>
                  </a:cubicBezTo>
                  <a:lnTo>
                    <a:pt x="1221571" y="560148"/>
                  </a:lnTo>
                  <a:cubicBezTo>
                    <a:pt x="1221571" y="583194"/>
                    <a:pt x="1202888" y="601877"/>
                    <a:pt x="1179842" y="601877"/>
                  </a:cubicBezTo>
                  <a:lnTo>
                    <a:pt x="41730" y="601877"/>
                  </a:lnTo>
                  <a:cubicBezTo>
                    <a:pt x="18683" y="601877"/>
                    <a:pt x="0" y="583194"/>
                    <a:pt x="0" y="560148"/>
                  </a:cubicBezTo>
                  <a:lnTo>
                    <a:pt x="0" y="41730"/>
                  </a:lnTo>
                  <a:cubicBezTo>
                    <a:pt x="0" y="18683"/>
                    <a:pt x="18683" y="0"/>
                    <a:pt x="4173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0" id="30"/>
            <p:cNvSpPr txBox="true"/>
            <p:nvPr/>
          </p:nvSpPr>
          <p:spPr>
            <a:xfrm>
              <a:off x="0" y="-28575"/>
              <a:ext cx="1221571" cy="6304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3305631" y="1190599"/>
            <a:ext cx="4054497" cy="3113288"/>
            <a:chOff x="0" y="0"/>
            <a:chExt cx="738488" cy="567056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738488" cy="567056"/>
            </a:xfrm>
            <a:custGeom>
              <a:avLst/>
              <a:gdLst/>
              <a:ahLst/>
              <a:cxnLst/>
              <a:rect r="r" b="b" t="t" l="l"/>
              <a:pathLst>
                <a:path h="567056" w="738488">
                  <a:moveTo>
                    <a:pt x="0" y="0"/>
                  </a:moveTo>
                  <a:lnTo>
                    <a:pt x="738488" y="0"/>
                  </a:lnTo>
                  <a:lnTo>
                    <a:pt x="738488" y="567056"/>
                  </a:lnTo>
                  <a:lnTo>
                    <a:pt x="0" y="567056"/>
                  </a:lnTo>
                  <a:close/>
                </a:path>
              </a:pathLst>
            </a:custGeom>
            <a:blipFill>
              <a:blip r:embed="rId10"/>
              <a:stretch>
                <a:fillRect l="-1190" t="0" r="-1190" b="0"/>
              </a:stretch>
            </a:blipFill>
          </p:spPr>
        </p:sp>
      </p:grpSp>
      <p:grpSp>
        <p:nvGrpSpPr>
          <p:cNvPr name="Group 33" id="33"/>
          <p:cNvGrpSpPr/>
          <p:nvPr/>
        </p:nvGrpSpPr>
        <p:grpSpPr>
          <a:xfrm rot="0">
            <a:off x="13305631" y="4761088"/>
            <a:ext cx="4054497" cy="4641234"/>
            <a:chOff x="0" y="0"/>
            <a:chExt cx="558658" cy="639503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558658" cy="639503"/>
            </a:xfrm>
            <a:custGeom>
              <a:avLst/>
              <a:gdLst/>
              <a:ahLst/>
              <a:cxnLst/>
              <a:rect r="r" b="b" t="t" l="l"/>
              <a:pathLst>
                <a:path h="639503" w="558658">
                  <a:moveTo>
                    <a:pt x="0" y="0"/>
                  </a:moveTo>
                  <a:lnTo>
                    <a:pt x="558658" y="0"/>
                  </a:lnTo>
                  <a:lnTo>
                    <a:pt x="558658" y="639503"/>
                  </a:lnTo>
                  <a:lnTo>
                    <a:pt x="0" y="639503"/>
                  </a:lnTo>
                  <a:close/>
                </a:path>
              </a:pathLst>
            </a:custGeom>
            <a:blipFill>
              <a:blip r:embed="rId11"/>
              <a:stretch>
                <a:fillRect l="0" t="-8238" r="0" b="-8238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10486033" y="5323841"/>
            <a:ext cx="4703297" cy="4703297"/>
          </a:xfrm>
          <a:custGeom>
            <a:avLst/>
            <a:gdLst/>
            <a:ahLst/>
            <a:cxnLst/>
            <a:rect r="r" b="b" t="t" l="l"/>
            <a:pathLst>
              <a:path h="4703297" w="4703297">
                <a:moveTo>
                  <a:pt x="0" y="0"/>
                </a:moveTo>
                <a:lnTo>
                  <a:pt x="4703297" y="0"/>
                </a:lnTo>
                <a:lnTo>
                  <a:pt x="4703297" y="4703297"/>
                </a:lnTo>
                <a:lnTo>
                  <a:pt x="0" y="470329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1228725"/>
            <a:ext cx="11347038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 KEY LEARNINGS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20280" y="2801621"/>
            <a:ext cx="9588633" cy="2341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b="true" sz="2400" spc="-9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✓ Stratified Splitting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- Balanced class distribution prevented overfitting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b="true" sz="2400" spc="-9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✓ Advanced Augmentation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- Mixup &amp; copy-paste improved robustness by ~5%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b="true" sz="2400" spc="-9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✓ YOLOv8s Choice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- Perfect speed/accuracy balance for real-time use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95693" y="2289493"/>
            <a:ext cx="6771413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What Worked Well: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95693" y="5190491"/>
            <a:ext cx="6771413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Challenges Overcome: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8700" y="5748642"/>
            <a:ext cx="9588633" cy="2731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b="true" sz="2400" spc="-9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⚠ Class Imbalance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- Violation classes underrepresented</a:t>
            </a:r>
          </a:p>
          <a:p>
            <a:pPr algn="l" marL="1036320" indent="-345440" lvl="2">
              <a:lnSpc>
                <a:spcPts val="3120"/>
              </a:lnSpc>
              <a:buFont typeface="Arial"/>
              <a:buChar char="⚬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Solution: Weighted sampling → improved from 65% to 72%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b="true" sz="2400" spc="-9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⚠ Small Object Detection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- Masks on distant workers</a:t>
            </a:r>
          </a:p>
          <a:p>
            <a:pPr algn="l" marL="1036320" indent="-345440" lvl="2">
              <a:lnSpc>
                <a:spcPts val="3120"/>
              </a:lnSpc>
              <a:buFont typeface="Arial"/>
              <a:buChar char="⚬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Solution: Tried 800x800 resolution (40% slower) → kept 640x640 for speed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b="true" sz="2400" spc="-9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⚠ Colab Session Limits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- Training disconnections</a:t>
            </a:r>
          </a:p>
          <a:p>
            <a:pPr algn="l" marL="1036320" indent="-345440" lvl="2">
              <a:lnSpc>
                <a:spcPts val="3120"/>
              </a:lnSpc>
              <a:buFont typeface="Arial"/>
              <a:buChar char="⚬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Solution: Checkpoint saving every 10 epochs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318597" y="2208531"/>
            <a:ext cx="6771413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What We'd Do Differently: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149308" y="2811146"/>
            <a:ext cx="7109992" cy="2341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Collect 50% more violation examples (NO-Hardhat, NO-Safety Vest)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Test YOLOv8m for accuracy-critical deployments (sacrifice some speed)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Implement active learning (collect real-world deployment data iteratively)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1028700" y="1228725"/>
            <a:ext cx="15999717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FUTURE WORK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2208531"/>
            <a:ext cx="6771413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Future Improvements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5511197"/>
            <a:ext cx="7937915" cy="1560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YOLOv8s for real-time video (66 FPS)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YOLOv8m for critical batch analysis (35 FPS, +4% accuracy)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Ensemble voting to reduce false negatives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7769257"/>
            <a:ext cx="10919397" cy="1950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Integrate with surveillance cameras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Temporal tracking (follow workers across frames)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Web dashboard for safety officers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Automated SMS/email alerts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Deploy on edge devices (NVIDIA Jetson)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3300102"/>
            <a:ext cx="9309337" cy="1560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Collect 1,000+ images from target deployment sites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Focus on violation classes and edge cases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Include poor lighting, rain, fog conditions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b="true" sz="2400" spc="-9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Expected improvement: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+5-7% mAP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8700" y="2783212"/>
            <a:ext cx="6771413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1. Expand Dataset with Site-Specific Data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4974597"/>
            <a:ext cx="6771413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2. Implement Multi-Model Ensemble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95693" y="7185692"/>
            <a:ext cx="6771413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3. Deploy Complete Monitoring System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3513084" y="933544"/>
            <a:ext cx="4395843" cy="3380645"/>
            <a:chOff x="0" y="0"/>
            <a:chExt cx="1652995" cy="1271244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652995" cy="1271244"/>
            </a:xfrm>
            <a:custGeom>
              <a:avLst/>
              <a:gdLst/>
              <a:ahLst/>
              <a:cxnLst/>
              <a:rect r="r" b="b" t="t" l="l"/>
              <a:pathLst>
                <a:path h="1271244" w="1652995">
                  <a:moveTo>
                    <a:pt x="0" y="0"/>
                  </a:moveTo>
                  <a:lnTo>
                    <a:pt x="1652995" y="0"/>
                  </a:lnTo>
                  <a:lnTo>
                    <a:pt x="1652995" y="1271244"/>
                  </a:lnTo>
                  <a:lnTo>
                    <a:pt x="0" y="1271244"/>
                  </a:lnTo>
                  <a:close/>
                </a:path>
              </a:pathLst>
            </a:custGeom>
            <a:blipFill>
              <a:blip r:embed="rId9"/>
              <a:stretch>
                <a:fillRect l="-30802" t="0" r="-7715" b="-20000"/>
              </a:stretch>
            </a:blip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13734170" y="4657089"/>
            <a:ext cx="3953669" cy="3296987"/>
            <a:chOff x="0" y="0"/>
            <a:chExt cx="716553" cy="597537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716553" cy="597537"/>
            </a:xfrm>
            <a:custGeom>
              <a:avLst/>
              <a:gdLst/>
              <a:ahLst/>
              <a:cxnLst/>
              <a:rect r="r" b="b" t="t" l="l"/>
              <a:pathLst>
                <a:path h="597537" w="716553">
                  <a:moveTo>
                    <a:pt x="0" y="0"/>
                  </a:moveTo>
                  <a:lnTo>
                    <a:pt x="716553" y="0"/>
                  </a:lnTo>
                  <a:lnTo>
                    <a:pt x="716553" y="597537"/>
                  </a:lnTo>
                  <a:lnTo>
                    <a:pt x="0" y="597537"/>
                  </a:lnTo>
                  <a:close/>
                </a:path>
              </a:pathLst>
            </a:custGeom>
            <a:blipFill>
              <a:blip r:embed="rId10"/>
              <a:stretch>
                <a:fillRect l="-5593" t="0" r="-5593" b="0"/>
              </a:stretch>
            </a:blip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9231904" y="4711126"/>
            <a:ext cx="3953669" cy="3296987"/>
            <a:chOff x="0" y="0"/>
            <a:chExt cx="716553" cy="597537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716553" cy="597537"/>
            </a:xfrm>
            <a:custGeom>
              <a:avLst/>
              <a:gdLst/>
              <a:ahLst/>
              <a:cxnLst/>
              <a:rect r="r" b="b" t="t" l="l"/>
              <a:pathLst>
                <a:path h="597537" w="716553">
                  <a:moveTo>
                    <a:pt x="0" y="0"/>
                  </a:moveTo>
                  <a:lnTo>
                    <a:pt x="716553" y="0"/>
                  </a:lnTo>
                  <a:lnTo>
                    <a:pt x="716553" y="597537"/>
                  </a:lnTo>
                  <a:lnTo>
                    <a:pt x="0" y="597537"/>
                  </a:lnTo>
                  <a:close/>
                </a:path>
              </a:pathLst>
            </a:custGeom>
            <a:blipFill>
              <a:blip r:embed="rId11"/>
              <a:stretch>
                <a:fillRect l="-5593" t="0" r="-5593" b="0"/>
              </a:stretch>
            </a:blip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9231904" y="933544"/>
            <a:ext cx="3893120" cy="3368007"/>
            <a:chOff x="0" y="0"/>
            <a:chExt cx="1745878" cy="151039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745878" cy="1510390"/>
            </a:xfrm>
            <a:custGeom>
              <a:avLst/>
              <a:gdLst/>
              <a:ahLst/>
              <a:cxnLst/>
              <a:rect r="r" b="b" t="t" l="l"/>
              <a:pathLst>
                <a:path h="1510390" w="1745878">
                  <a:moveTo>
                    <a:pt x="0" y="0"/>
                  </a:moveTo>
                  <a:lnTo>
                    <a:pt x="1745878" y="0"/>
                  </a:lnTo>
                  <a:lnTo>
                    <a:pt x="1745878" y="1510390"/>
                  </a:lnTo>
                  <a:lnTo>
                    <a:pt x="0" y="1510390"/>
                  </a:lnTo>
                  <a:close/>
                </a:path>
              </a:pathLst>
            </a:custGeom>
            <a:blipFill>
              <a:blip r:embed="rId12"/>
              <a:stretch>
                <a:fillRect l="-14924" t="0" r="-14924" b="0"/>
              </a:stretch>
            </a:blipFill>
          </p:spPr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1028700" y="1228725"/>
            <a:ext cx="15999717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ACKNOWLEDGMENTS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2373127"/>
            <a:ext cx="6771413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Course &amp; Instruction: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1608778" y="1028700"/>
            <a:ext cx="5650522" cy="3102591"/>
            <a:chOff x="0" y="0"/>
            <a:chExt cx="2161952" cy="118708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161952" cy="1187085"/>
            </a:xfrm>
            <a:custGeom>
              <a:avLst/>
              <a:gdLst/>
              <a:ahLst/>
              <a:cxnLst/>
              <a:rect r="r" b="b" t="t" l="l"/>
              <a:pathLst>
                <a:path h="1187085" w="2161952">
                  <a:moveTo>
                    <a:pt x="0" y="0"/>
                  </a:moveTo>
                  <a:lnTo>
                    <a:pt x="2161952" y="0"/>
                  </a:lnTo>
                  <a:lnTo>
                    <a:pt x="2161952" y="1187085"/>
                  </a:lnTo>
                  <a:lnTo>
                    <a:pt x="0" y="1187085"/>
                  </a:lnTo>
                  <a:close/>
                </a:path>
              </a:pathLst>
            </a:custGeom>
            <a:blipFill>
              <a:blip r:embed="rId9"/>
              <a:stretch>
                <a:fillRect l="0" t="-86467" r="0" b="-86467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1728450" y="4617066"/>
            <a:ext cx="5530850" cy="4641234"/>
            <a:chOff x="0" y="0"/>
            <a:chExt cx="762081" cy="63950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762081" cy="639503"/>
            </a:xfrm>
            <a:custGeom>
              <a:avLst/>
              <a:gdLst/>
              <a:ahLst/>
              <a:cxnLst/>
              <a:rect r="r" b="b" t="t" l="l"/>
              <a:pathLst>
                <a:path h="639503" w="762081">
                  <a:moveTo>
                    <a:pt x="0" y="0"/>
                  </a:moveTo>
                  <a:lnTo>
                    <a:pt x="762081" y="0"/>
                  </a:lnTo>
                  <a:lnTo>
                    <a:pt x="762081" y="639503"/>
                  </a:lnTo>
                  <a:lnTo>
                    <a:pt x="0" y="639503"/>
                  </a:lnTo>
                  <a:close/>
                </a:path>
              </a:pathLst>
            </a:custGeom>
            <a:blipFill>
              <a:blip r:embed="rId10"/>
              <a:stretch>
                <a:fillRect l="0" t="-29445" r="0" b="-29445"/>
              </a:stretch>
            </a:blip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195693" y="9267803"/>
            <a:ext cx="6771413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Thank you!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46700" y="4578966"/>
            <a:ext cx="9102607" cy="2288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Roboflow &amp; Kaggle - Construction Site Safety Dataset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Ultralytics - YOLOv8 framework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Google Colab - Free GPU access (Tesla T4)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PyTorch - Deep learning infrastructure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46700" y="4006982"/>
            <a:ext cx="6771413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Data &amp; Tools: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25321" y="2956692"/>
            <a:ext cx="10281336" cy="916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Professor Patricia McManus- ITAI 1378: Computer Vision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Houston City College</a:t>
            </a: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- Fall 2025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28700" y="7115156"/>
            <a:ext cx="6771413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AI Assistance (~40% of code):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46700" y="7689196"/>
            <a:ext cx="9102607" cy="1374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ChatGPT-4 - Research and debugging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Claude - Documentation and code review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GitHub Copilot - Code completion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981075" y="1152311"/>
            <a:ext cx="15999717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Q&amp;A EXPECTED QUESTIONS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2537973"/>
            <a:ext cx="10556883" cy="6415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9" indent="-280669" lvl="1">
              <a:lnSpc>
                <a:spcPts val="3379"/>
              </a:lnSpc>
              <a:buFont typeface="Arial"/>
              <a:buChar char="•"/>
            </a:pPr>
            <a:r>
              <a:rPr lang="en-US" sz="2599" spc="-10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Q1: "Why did you choose YOLOv8 over other models like Faster R-CNN or Mask R-CNN?"</a:t>
            </a:r>
          </a:p>
          <a:p>
            <a:pPr algn="l" marL="561339" indent="-280669" lvl="1">
              <a:lnSpc>
                <a:spcPts val="3379"/>
              </a:lnSpc>
              <a:buFont typeface="Arial"/>
              <a:buChar char="•"/>
            </a:pPr>
            <a:r>
              <a:rPr lang="en-US" sz="2599" spc="-10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Q2: "How did you handle class imbalance in your dataset?"</a:t>
            </a:r>
          </a:p>
          <a:p>
            <a:pPr algn="l" marL="561339" indent="-280669" lvl="1">
              <a:lnSpc>
                <a:spcPts val="3379"/>
              </a:lnSpc>
              <a:buFont typeface="Arial"/>
              <a:buChar char="•"/>
            </a:pPr>
            <a:r>
              <a:rPr lang="en-US" sz="2599" spc="-10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Q3: "What happens if the model makes a false positive—flags someone as non-compliant when they actually are compliant?"</a:t>
            </a:r>
          </a:p>
          <a:p>
            <a:pPr algn="l" marL="561339" indent="-280669" lvl="1">
              <a:lnSpc>
                <a:spcPts val="3379"/>
              </a:lnSpc>
              <a:buFont typeface="Arial"/>
              <a:buChar char="•"/>
            </a:pPr>
            <a:r>
              <a:rPr lang="en-US" sz="2599" spc="-10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Q4: "Can your model work in poor lighting or bad weather like rain or fog?"</a:t>
            </a:r>
          </a:p>
          <a:p>
            <a:pPr algn="l" marL="561339" indent="-280669" lvl="1">
              <a:lnSpc>
                <a:spcPts val="3379"/>
              </a:lnSpc>
              <a:buFont typeface="Arial"/>
              <a:buChar char="•"/>
            </a:pPr>
            <a:r>
              <a:rPr lang="en-US" sz="2599" spc="-10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Q5: "How would you actually deploy this in the real world?"</a:t>
            </a:r>
          </a:p>
          <a:p>
            <a:pPr algn="l" marL="561339" indent="-280669" lvl="1">
              <a:lnSpc>
                <a:spcPts val="3379"/>
              </a:lnSpc>
              <a:buFont typeface="Arial"/>
              <a:buChar char="•"/>
            </a:pPr>
            <a:r>
              <a:rPr lang="en-US" sz="2599" spc="-10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Q6: "Did you consider privacy concerns with constant video monitoring?"</a:t>
            </a:r>
          </a:p>
          <a:p>
            <a:pPr algn="l" marL="561339" indent="-280669" lvl="1">
              <a:lnSpc>
                <a:spcPts val="3379"/>
              </a:lnSpc>
              <a:buFont typeface="Arial"/>
              <a:buChar char="•"/>
            </a:pPr>
            <a:r>
              <a:rPr lang="en-US" sz="2599" spc="-10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Q7: "What was your biggest technical challenge?"</a:t>
            </a:r>
          </a:p>
          <a:p>
            <a:pPr algn="l" marL="561339" indent="-280669" lvl="1">
              <a:lnSpc>
                <a:spcPts val="3379"/>
              </a:lnSpc>
              <a:buFont typeface="Arial"/>
              <a:buChar char="•"/>
            </a:pPr>
            <a:r>
              <a:rPr lang="en-US" sz="2599" spc="-10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Q8: "How accurate is 77% really? Is that good enough for safety applications?"</a:t>
            </a:r>
          </a:p>
          <a:p>
            <a:pPr algn="l" marL="561339" indent="-280669" lvl="1">
              <a:lnSpc>
                <a:spcPts val="3379"/>
              </a:lnSpc>
              <a:buFont typeface="Arial"/>
              <a:buChar char="•"/>
            </a:pPr>
            <a:r>
              <a:rPr lang="en-US" sz="2599" spc="-10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Q9: "How long did training take and what resources did you use?"</a:t>
            </a:r>
          </a:p>
          <a:p>
            <a:pPr algn="l" marL="561339" indent="-280669" lvl="1">
              <a:lnSpc>
                <a:spcPts val="3379"/>
              </a:lnSpc>
              <a:buFont typeface="Arial"/>
              <a:buChar char="•"/>
            </a:pPr>
            <a:r>
              <a:rPr lang="en-US" sz="2599" spc="-10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Q10: "Can your model detect other safety violations beyond PPE?"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1975146" y="1028700"/>
            <a:ext cx="5160650" cy="2769073"/>
            <a:chOff x="0" y="0"/>
            <a:chExt cx="492961" cy="26451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92961" cy="264510"/>
            </a:xfrm>
            <a:custGeom>
              <a:avLst/>
              <a:gdLst/>
              <a:ahLst/>
              <a:cxnLst/>
              <a:rect r="r" b="b" t="t" l="l"/>
              <a:pathLst>
                <a:path h="264510" w="492961">
                  <a:moveTo>
                    <a:pt x="0" y="0"/>
                  </a:moveTo>
                  <a:lnTo>
                    <a:pt x="492961" y="0"/>
                  </a:lnTo>
                  <a:lnTo>
                    <a:pt x="492961" y="264510"/>
                  </a:lnTo>
                  <a:lnTo>
                    <a:pt x="0" y="264510"/>
                  </a:lnTo>
                  <a:close/>
                </a:path>
              </a:pathLst>
            </a:custGeom>
            <a:blipFill>
              <a:blip r:embed="rId9"/>
              <a:stretch>
                <a:fillRect l="0" t="-5525" r="0" b="-34249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1913393" y="3969223"/>
            <a:ext cx="5284154" cy="2835343"/>
            <a:chOff x="0" y="0"/>
            <a:chExt cx="492961" cy="26451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92961" cy="264510"/>
            </a:xfrm>
            <a:custGeom>
              <a:avLst/>
              <a:gdLst/>
              <a:ahLst/>
              <a:cxnLst/>
              <a:rect r="r" b="b" t="t" l="l"/>
              <a:pathLst>
                <a:path h="264510" w="492961">
                  <a:moveTo>
                    <a:pt x="0" y="0"/>
                  </a:moveTo>
                  <a:lnTo>
                    <a:pt x="492961" y="0"/>
                  </a:lnTo>
                  <a:lnTo>
                    <a:pt x="492961" y="264510"/>
                  </a:lnTo>
                  <a:lnTo>
                    <a:pt x="0" y="264510"/>
                  </a:lnTo>
                  <a:close/>
                </a:path>
              </a:pathLst>
            </a:custGeom>
            <a:blipFill>
              <a:blip r:embed="rId10"/>
              <a:stretch>
                <a:fillRect l="0" t="-19887" r="0" b="-19887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1888085" y="6976016"/>
            <a:ext cx="5309462" cy="2621358"/>
            <a:chOff x="0" y="0"/>
            <a:chExt cx="1249043" cy="616671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249043" cy="616670"/>
            </a:xfrm>
            <a:custGeom>
              <a:avLst/>
              <a:gdLst/>
              <a:ahLst/>
              <a:cxnLst/>
              <a:rect r="r" b="b" t="t" l="l"/>
              <a:pathLst>
                <a:path h="616670" w="1249043">
                  <a:moveTo>
                    <a:pt x="0" y="0"/>
                  </a:moveTo>
                  <a:lnTo>
                    <a:pt x="1249043" y="0"/>
                  </a:lnTo>
                  <a:lnTo>
                    <a:pt x="1249043" y="616670"/>
                  </a:lnTo>
                  <a:lnTo>
                    <a:pt x="0" y="616670"/>
                  </a:lnTo>
                  <a:close/>
                </a:path>
              </a:pathLst>
            </a:custGeom>
            <a:blipFill>
              <a:blip r:embed="rId11"/>
              <a:stretch>
                <a:fillRect l="0" t="-17473" r="0" b="-17473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1028700" y="1228725"/>
            <a:ext cx="9625777" cy="1951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THE PROBLEM &amp; MOTIVATION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36851" y="3867786"/>
            <a:ext cx="8661906" cy="5750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160"/>
              </a:lnSpc>
              <a:buFont typeface="Arial"/>
              <a:buChar char="•"/>
            </a:pPr>
            <a:r>
              <a:rPr lang="en-US" b="true" sz="3200" spc="-128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20% of workplace fatalities</a:t>
            </a:r>
            <a:r>
              <a:rPr lang="en-US" sz="3200" spc="-128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occur in construction </a:t>
            </a:r>
          </a:p>
          <a:p>
            <a:pPr algn="l" marL="690881" indent="-345440" lvl="1">
              <a:lnSpc>
                <a:spcPts val="4160"/>
              </a:lnSpc>
              <a:buFont typeface="Arial"/>
              <a:buChar char="•"/>
            </a:pPr>
            <a:r>
              <a:rPr lang="en-US" sz="3200" spc="-128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Main cause: PPE non-compliance (workers not wearing safety equipment) </a:t>
            </a:r>
          </a:p>
          <a:p>
            <a:pPr algn="l" marL="690881" indent="-345440" lvl="1">
              <a:lnSpc>
                <a:spcPts val="4160"/>
              </a:lnSpc>
              <a:buFont typeface="Arial"/>
              <a:buChar char="•"/>
            </a:pPr>
            <a:r>
              <a:rPr lang="en-US" sz="3200" spc="-128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Manual safety inspections are: </a:t>
            </a:r>
          </a:p>
          <a:p>
            <a:pPr algn="l" marL="1381761" indent="-460587" lvl="2">
              <a:lnSpc>
                <a:spcPts val="4160"/>
              </a:lnSpc>
              <a:buFont typeface="Arial"/>
              <a:buChar char="⚬"/>
            </a:pPr>
            <a:r>
              <a:rPr lang="en-US" sz="3200" spc="-128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Slow and inconsistent </a:t>
            </a:r>
          </a:p>
          <a:p>
            <a:pPr algn="l" marL="1381761" indent="-460587" lvl="2">
              <a:lnSpc>
                <a:spcPts val="4160"/>
              </a:lnSpc>
              <a:buFont typeface="Arial"/>
              <a:buChar char="⚬"/>
            </a:pPr>
            <a:r>
              <a:rPr lang="en-US" sz="3200" spc="-128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Cannot monitor all workers continuously </a:t>
            </a:r>
          </a:p>
          <a:p>
            <a:pPr algn="l" marL="1381761" indent="-460587" lvl="2">
              <a:lnSpc>
                <a:spcPts val="4160"/>
              </a:lnSpc>
              <a:buFont typeface="Arial"/>
              <a:buChar char="⚬"/>
            </a:pPr>
            <a:r>
              <a:rPr lang="en-US" sz="3200" spc="-128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Reactive (catch violations after incidents) </a:t>
            </a:r>
          </a:p>
          <a:p>
            <a:pPr algn="l" marL="690881" indent="-345440" lvl="1">
              <a:lnSpc>
                <a:spcPts val="4160"/>
              </a:lnSpc>
              <a:buFont typeface="Arial"/>
              <a:buChar char="•"/>
            </a:pPr>
            <a:r>
              <a:rPr lang="en-US" sz="3200" spc="-128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Result: Preventable injuries and deaths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3151506"/>
            <a:ext cx="7633133" cy="573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80"/>
              </a:lnSpc>
            </a:pPr>
            <a:r>
              <a:rPr lang="en-US" sz="3600" spc="-144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The Problem: Construction Safety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9863627" y="4191636"/>
            <a:ext cx="7117164" cy="2808550"/>
            <a:chOff x="0" y="0"/>
            <a:chExt cx="492961" cy="19453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92961" cy="194530"/>
            </a:xfrm>
            <a:custGeom>
              <a:avLst/>
              <a:gdLst/>
              <a:ahLst/>
              <a:cxnLst/>
              <a:rect r="r" b="b" t="t" l="l"/>
              <a:pathLst>
                <a:path h="194530" w="492961">
                  <a:moveTo>
                    <a:pt x="0" y="0"/>
                  </a:moveTo>
                  <a:lnTo>
                    <a:pt x="492961" y="0"/>
                  </a:lnTo>
                  <a:lnTo>
                    <a:pt x="492961" y="194530"/>
                  </a:lnTo>
                  <a:lnTo>
                    <a:pt x="0" y="194530"/>
                  </a:lnTo>
                  <a:close/>
                </a:path>
              </a:pathLst>
            </a:custGeom>
            <a:blipFill>
              <a:blip r:embed="rId9"/>
              <a:stretch>
                <a:fillRect l="0" t="-5529" r="0" b="-63305"/>
              </a:stretch>
            </a:blip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9745409" y="1209861"/>
            <a:ext cx="7176273" cy="2758226"/>
            <a:chOff x="0" y="0"/>
            <a:chExt cx="559100" cy="21489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559100" cy="214892"/>
            </a:xfrm>
            <a:custGeom>
              <a:avLst/>
              <a:gdLst/>
              <a:ahLst/>
              <a:cxnLst/>
              <a:rect r="r" b="b" t="t" l="l"/>
              <a:pathLst>
                <a:path h="214892" w="559100">
                  <a:moveTo>
                    <a:pt x="0" y="0"/>
                  </a:moveTo>
                  <a:lnTo>
                    <a:pt x="559100" y="0"/>
                  </a:lnTo>
                  <a:lnTo>
                    <a:pt x="559100" y="214892"/>
                  </a:lnTo>
                  <a:lnTo>
                    <a:pt x="0" y="214892"/>
                  </a:lnTo>
                  <a:close/>
                </a:path>
              </a:pathLst>
            </a:custGeom>
            <a:blipFill>
              <a:blip r:embed="rId10"/>
              <a:stretch>
                <a:fillRect l="0" t="-4191" r="0" b="-33051"/>
              </a:stretch>
            </a:blip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9822173" y="7219261"/>
            <a:ext cx="7099509" cy="2608302"/>
            <a:chOff x="0" y="0"/>
            <a:chExt cx="485425" cy="178341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485425" cy="178341"/>
            </a:xfrm>
            <a:custGeom>
              <a:avLst/>
              <a:gdLst/>
              <a:ahLst/>
              <a:cxnLst/>
              <a:rect r="r" b="b" t="t" l="l"/>
              <a:pathLst>
                <a:path h="178341" w="485425">
                  <a:moveTo>
                    <a:pt x="0" y="0"/>
                  </a:moveTo>
                  <a:lnTo>
                    <a:pt x="485425" y="0"/>
                  </a:lnTo>
                  <a:lnTo>
                    <a:pt x="485425" y="178341"/>
                  </a:lnTo>
                  <a:lnTo>
                    <a:pt x="0" y="178341"/>
                  </a:lnTo>
                  <a:close/>
                </a:path>
              </a:pathLst>
            </a:custGeom>
            <a:blipFill>
              <a:blip r:embed="rId11"/>
              <a:stretch>
                <a:fillRect l="0" t="-40812" r="0" b="-40812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44615" y="1452891"/>
            <a:ext cx="9803184" cy="1017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59"/>
              </a:lnSpc>
            </a:pPr>
            <a:r>
              <a:rPr lang="en-US" sz="7999" spc="-479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OUR SOLUTION OVERVIEW</a:t>
            </a:r>
          </a:p>
        </p:txBody>
      </p:sp>
      <p:sp>
        <p:nvSpPr>
          <p:cNvPr name="AutoShape 10" id="10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62046" y="3853824"/>
            <a:ext cx="9254140" cy="5946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How It Works: </a:t>
            </a:r>
          </a:p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1. Input:</a:t>
            </a: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Image from construction site camera </a:t>
            </a:r>
          </a:p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2. Processing: </a:t>
            </a: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YOLOv8 model analyzes image </a:t>
            </a:r>
          </a:p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3. Detection: </a:t>
            </a: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Identifies PPE items and violations </a:t>
            </a:r>
          </a:p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4. Output:</a:t>
            </a: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Bounding boxes + compliance alerts </a:t>
            </a:r>
          </a:p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5. Speed:</a:t>
            </a: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Real-time (66 FPS)</a:t>
            </a:r>
          </a:p>
          <a:p>
            <a:pPr algn="l">
              <a:lnSpc>
                <a:spcPts val="3639"/>
              </a:lnSpc>
            </a:pPr>
          </a:p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Key Capabilities: 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Detects: Hardhats, Safety Vests, Masks 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Flags violations: NO-Hardhat, NO-Safety Vest, NO-Mask 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Continuous 24/7 monitoring 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Immediate violation alerts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62046" y="2442219"/>
            <a:ext cx="7633133" cy="1163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80"/>
              </a:lnSpc>
            </a:pPr>
            <a:r>
              <a:rPr lang="en-US" sz="3600" spc="-144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AI-powered computer vision system for automated PPE detection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9855518" y="2348328"/>
            <a:ext cx="7946251" cy="7693741"/>
            <a:chOff x="0" y="0"/>
            <a:chExt cx="1851031" cy="179221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851030" cy="1792210"/>
            </a:xfrm>
            <a:custGeom>
              <a:avLst/>
              <a:gdLst/>
              <a:ahLst/>
              <a:cxnLst/>
              <a:rect r="r" b="b" t="t" l="l"/>
              <a:pathLst>
                <a:path h="1792210" w="1851030">
                  <a:moveTo>
                    <a:pt x="8769" y="0"/>
                  </a:moveTo>
                  <a:lnTo>
                    <a:pt x="1842262" y="0"/>
                  </a:lnTo>
                  <a:cubicBezTo>
                    <a:pt x="1844587" y="0"/>
                    <a:pt x="1846818" y="924"/>
                    <a:pt x="1848462" y="2568"/>
                  </a:cubicBezTo>
                  <a:cubicBezTo>
                    <a:pt x="1850107" y="4213"/>
                    <a:pt x="1851030" y="6443"/>
                    <a:pt x="1851030" y="8769"/>
                  </a:cubicBezTo>
                  <a:lnTo>
                    <a:pt x="1851030" y="1783441"/>
                  </a:lnTo>
                  <a:cubicBezTo>
                    <a:pt x="1851030" y="1785767"/>
                    <a:pt x="1850107" y="1787997"/>
                    <a:pt x="1848462" y="1789642"/>
                  </a:cubicBezTo>
                  <a:cubicBezTo>
                    <a:pt x="1846818" y="1791286"/>
                    <a:pt x="1844587" y="1792210"/>
                    <a:pt x="1842262" y="1792210"/>
                  </a:cubicBezTo>
                  <a:lnTo>
                    <a:pt x="8769" y="1792210"/>
                  </a:lnTo>
                  <a:cubicBezTo>
                    <a:pt x="6443" y="1792210"/>
                    <a:pt x="4213" y="1791286"/>
                    <a:pt x="2568" y="1789642"/>
                  </a:cubicBezTo>
                  <a:cubicBezTo>
                    <a:pt x="924" y="1787997"/>
                    <a:pt x="0" y="1785767"/>
                    <a:pt x="0" y="1783441"/>
                  </a:cubicBezTo>
                  <a:lnTo>
                    <a:pt x="0" y="8769"/>
                  </a:lnTo>
                  <a:cubicBezTo>
                    <a:pt x="0" y="6443"/>
                    <a:pt x="924" y="4213"/>
                    <a:pt x="2568" y="2568"/>
                  </a:cubicBezTo>
                  <a:cubicBezTo>
                    <a:pt x="4213" y="924"/>
                    <a:pt x="6443" y="0"/>
                    <a:pt x="8769" y="0"/>
                  </a:cubicBezTo>
                  <a:close/>
                </a:path>
              </a:pathLst>
            </a:custGeom>
            <a:blipFill>
              <a:blip r:embed="rId9"/>
              <a:stretch>
                <a:fillRect l="0" t="-1641" r="0" b="-1641"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828532" y="1228725"/>
            <a:ext cx="10891015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TECHNICAL APPROACH - MODEL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2784698"/>
            <a:ext cx="6335944" cy="3660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b="true" sz="2799" spc="-11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Architecture: </a:t>
            </a: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YOLOv8s (You Only Look Once v8 Small)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b="true" sz="2799" spc="-11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Task:</a:t>
            </a: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Object Detection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b="true" sz="2799" spc="-11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Parameters: </a:t>
            </a: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11.2 million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b="true" sz="2799" spc="-11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Pre-training:</a:t>
            </a: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COCO dataset (80 classes)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b="true" sz="2799" spc="-11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Fine-tuning:</a:t>
            </a: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Construction site images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73631" y="2191608"/>
            <a:ext cx="3696275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Model Choice: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66474" y="6670684"/>
            <a:ext cx="3696275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Why YOLOv8s?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7365794"/>
            <a:ext cx="6428686" cy="1821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24" indent="-302262" lvl="1">
              <a:lnSpc>
                <a:spcPts val="3640"/>
              </a:lnSpc>
              <a:buFont typeface="Arial"/>
              <a:buChar char="•"/>
            </a:pPr>
            <a:r>
              <a:rPr lang="en-US" sz="2800" spc="-112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✓ Real-time performance (66 FPS)</a:t>
            </a:r>
          </a:p>
          <a:p>
            <a:pPr algn="l" marL="604524" indent="-302262" lvl="1">
              <a:lnSpc>
                <a:spcPts val="3640"/>
              </a:lnSpc>
              <a:buFont typeface="Arial"/>
              <a:buChar char="•"/>
            </a:pPr>
            <a:r>
              <a:rPr lang="en-US" sz="2800" spc="-112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✓ Balance of speed and accuracy</a:t>
            </a:r>
          </a:p>
          <a:p>
            <a:pPr algn="l" marL="604524" indent="-302262" lvl="1">
              <a:lnSpc>
                <a:spcPts val="3640"/>
              </a:lnSpc>
              <a:buFont typeface="Arial"/>
              <a:buChar char="•"/>
            </a:pPr>
            <a:r>
              <a:rPr lang="en-US" sz="2800" spc="-112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✓ Single-pass detection (efficient)</a:t>
            </a:r>
          </a:p>
          <a:p>
            <a:pPr algn="l" marL="604524" indent="-302262" lvl="1">
              <a:lnSpc>
                <a:spcPts val="3640"/>
              </a:lnSpc>
              <a:buFont typeface="Arial"/>
              <a:buChar char="•"/>
            </a:pPr>
            <a:r>
              <a:rPr lang="en-US" sz="2800" spc="-112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✓ Production-ready</a:t>
            </a:r>
          </a:p>
        </p:txBody>
      </p:sp>
      <p:graphicFrame>
        <p:nvGraphicFramePr>
          <p:cNvPr name="Table 21" id="21"/>
          <p:cNvGraphicFramePr>
            <a:graphicFrameLocks noGrp="true"/>
          </p:cNvGraphicFramePr>
          <p:nvPr/>
        </p:nvGraphicFramePr>
        <p:xfrm>
          <a:off x="7761016" y="2975198"/>
          <a:ext cx="7131280" cy="1981200"/>
        </p:xfrm>
        <a:graphic>
          <a:graphicData uri="http://schemas.openxmlformats.org/drawingml/2006/table">
            <a:tbl>
              <a:tblPr/>
              <a:tblGrid>
                <a:gridCol w="1782820"/>
                <a:gridCol w="1782820"/>
                <a:gridCol w="1782820"/>
                <a:gridCol w="1782820"/>
              </a:tblGrid>
              <a:tr h="4953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Choice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Model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Speed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Accuracy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953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Too simple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YOLOv8n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120 FPS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75%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953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✓ Selected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YOLOv8s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66 FPS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77%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953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Too slow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YOLOv8m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35 FPS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81%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22" id="22"/>
          <p:cNvSpPr txBox="true"/>
          <p:nvPr/>
        </p:nvSpPr>
        <p:spPr>
          <a:xfrm rot="0">
            <a:off x="7630381" y="2191608"/>
            <a:ext cx="3696275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Comparison: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7761016" y="5127848"/>
            <a:ext cx="6007946" cy="5041591"/>
            <a:chOff x="0" y="0"/>
            <a:chExt cx="762081" cy="63950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762081" cy="639503"/>
            </a:xfrm>
            <a:custGeom>
              <a:avLst/>
              <a:gdLst/>
              <a:ahLst/>
              <a:cxnLst/>
              <a:rect r="r" b="b" t="t" l="l"/>
              <a:pathLst>
                <a:path h="639503" w="762081">
                  <a:moveTo>
                    <a:pt x="0" y="0"/>
                  </a:moveTo>
                  <a:lnTo>
                    <a:pt x="762081" y="0"/>
                  </a:lnTo>
                  <a:lnTo>
                    <a:pt x="762081" y="639503"/>
                  </a:lnTo>
                  <a:lnTo>
                    <a:pt x="0" y="639503"/>
                  </a:lnTo>
                  <a:close/>
                </a:path>
              </a:pathLst>
            </a:custGeom>
            <a:blipFill>
              <a:blip r:embed="rId9"/>
              <a:stretch>
                <a:fillRect l="0" t="-9583" r="0" b="-9583"/>
              </a:stretch>
            </a:blip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13978512" y="5127848"/>
            <a:ext cx="3755346" cy="3368007"/>
            <a:chOff x="0" y="0"/>
            <a:chExt cx="1684093" cy="151039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684093" cy="1510390"/>
            </a:xfrm>
            <a:custGeom>
              <a:avLst/>
              <a:gdLst/>
              <a:ahLst/>
              <a:cxnLst/>
              <a:rect r="r" b="b" t="t" l="l"/>
              <a:pathLst>
                <a:path h="1510390" w="1684093">
                  <a:moveTo>
                    <a:pt x="0" y="0"/>
                  </a:moveTo>
                  <a:lnTo>
                    <a:pt x="1684093" y="0"/>
                  </a:lnTo>
                  <a:lnTo>
                    <a:pt x="1684093" y="1510390"/>
                  </a:lnTo>
                  <a:lnTo>
                    <a:pt x="0" y="1510390"/>
                  </a:lnTo>
                  <a:close/>
                </a:path>
              </a:pathLst>
            </a:custGeom>
            <a:blipFill>
              <a:blip r:embed="rId10"/>
              <a:stretch>
                <a:fillRect l="-17306" t="0" r="-17306" b="0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828532" y="1228725"/>
            <a:ext cx="13845491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TECHNICAL APPROACH - ARCHITECTURE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2191608"/>
            <a:ext cx="3696275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Architecture Diagram: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87945" y="2946623"/>
            <a:ext cx="4231351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Input Image </a:t>
            </a: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(640x640)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45332" y="4464633"/>
            <a:ext cx="2118824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Preprocessing 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Resize      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Normalize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967054" y="6662527"/>
            <a:ext cx="2363754" cy="3430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YOLOv8 Model</a:t>
            </a:r>
          </a:p>
          <a:p>
            <a:pPr algn="l">
              <a:lnSpc>
                <a:spcPts val="2730"/>
              </a:lnSpc>
            </a:pP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Backbone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CSPDarknet</a:t>
            </a:r>
          </a:p>
          <a:p>
            <a:pPr algn="l">
              <a:lnSpc>
                <a:spcPts val="2730"/>
              </a:lnSpc>
            </a:pP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Neck     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PAN  </a:t>
            </a:r>
          </a:p>
          <a:p>
            <a:pPr algn="l">
              <a:lnSpc>
                <a:spcPts val="2730"/>
              </a:lnSpc>
            </a:pP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Head    </a:t>
            </a:r>
          </a:p>
          <a:p>
            <a:pPr algn="l" marL="453390" indent="-226695" lvl="1">
              <a:lnSpc>
                <a:spcPts val="2730"/>
              </a:lnSpc>
              <a:buFont typeface="Arial"/>
              <a:buChar char="•"/>
            </a:pPr>
            <a:r>
              <a:rPr lang="en-US" b="true" sz="2100" spc="-8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Detection</a:t>
            </a:r>
          </a:p>
        </p:txBody>
      </p:sp>
      <p:grpSp>
        <p:nvGrpSpPr>
          <p:cNvPr name="Group 21" id="21"/>
          <p:cNvGrpSpPr/>
          <p:nvPr/>
        </p:nvGrpSpPr>
        <p:grpSpPr>
          <a:xfrm rot="5400000">
            <a:off x="2468056" y="5943552"/>
            <a:ext cx="817563" cy="544187"/>
            <a:chOff x="0" y="0"/>
            <a:chExt cx="812800" cy="54101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541016"/>
            </a:xfrm>
            <a:custGeom>
              <a:avLst/>
              <a:gdLst/>
              <a:ahLst/>
              <a:cxnLst/>
              <a:rect r="r" b="b" t="t" l="l"/>
              <a:pathLst>
                <a:path h="541016" w="812800">
                  <a:moveTo>
                    <a:pt x="812800" y="270508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37817"/>
                  </a:lnTo>
                  <a:lnTo>
                    <a:pt x="406400" y="337817"/>
                  </a:lnTo>
                  <a:lnTo>
                    <a:pt x="406400" y="541016"/>
                  </a:lnTo>
                  <a:lnTo>
                    <a:pt x="812800" y="270508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174625"/>
              <a:ext cx="711200" cy="163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-5400000">
            <a:off x="7972080" y="3428116"/>
            <a:ext cx="817563" cy="544187"/>
            <a:chOff x="0" y="0"/>
            <a:chExt cx="812800" cy="541017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541016"/>
            </a:xfrm>
            <a:custGeom>
              <a:avLst/>
              <a:gdLst/>
              <a:ahLst/>
              <a:cxnLst/>
              <a:rect r="r" b="b" t="t" l="l"/>
              <a:pathLst>
                <a:path h="541016" w="812800">
                  <a:moveTo>
                    <a:pt x="812800" y="270508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37817"/>
                  </a:lnTo>
                  <a:lnTo>
                    <a:pt x="406400" y="337817"/>
                  </a:lnTo>
                  <a:lnTo>
                    <a:pt x="406400" y="541016"/>
                  </a:lnTo>
                  <a:lnTo>
                    <a:pt x="812800" y="270508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174625"/>
              <a:ext cx="711200" cy="163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227706" y="2772192"/>
            <a:ext cx="3103102" cy="835391"/>
            <a:chOff x="0" y="0"/>
            <a:chExt cx="817278" cy="220021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7278" cy="220021"/>
            </a:xfrm>
            <a:custGeom>
              <a:avLst/>
              <a:gdLst/>
              <a:ahLst/>
              <a:cxnLst/>
              <a:rect r="r" b="b" t="t" l="l"/>
              <a:pathLst>
                <a:path h="220021" w="817278">
                  <a:moveTo>
                    <a:pt x="62372" y="0"/>
                  </a:moveTo>
                  <a:lnTo>
                    <a:pt x="754905" y="0"/>
                  </a:lnTo>
                  <a:cubicBezTo>
                    <a:pt x="789353" y="0"/>
                    <a:pt x="817278" y="27925"/>
                    <a:pt x="817278" y="62372"/>
                  </a:cubicBezTo>
                  <a:lnTo>
                    <a:pt x="817278" y="157648"/>
                  </a:lnTo>
                  <a:cubicBezTo>
                    <a:pt x="817278" y="192096"/>
                    <a:pt x="789353" y="220021"/>
                    <a:pt x="754905" y="220021"/>
                  </a:cubicBezTo>
                  <a:lnTo>
                    <a:pt x="62372" y="220021"/>
                  </a:lnTo>
                  <a:cubicBezTo>
                    <a:pt x="27925" y="220021"/>
                    <a:pt x="0" y="192096"/>
                    <a:pt x="0" y="157648"/>
                  </a:cubicBezTo>
                  <a:lnTo>
                    <a:pt x="0" y="62372"/>
                  </a:lnTo>
                  <a:cubicBezTo>
                    <a:pt x="0" y="27925"/>
                    <a:pt x="27925" y="0"/>
                    <a:pt x="6237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28575"/>
              <a:ext cx="817278" cy="2485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351268" y="4355301"/>
            <a:ext cx="2865240" cy="1324967"/>
            <a:chOff x="0" y="0"/>
            <a:chExt cx="754631" cy="348963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754631" cy="348963"/>
            </a:xfrm>
            <a:custGeom>
              <a:avLst/>
              <a:gdLst/>
              <a:ahLst/>
              <a:cxnLst/>
              <a:rect r="r" b="b" t="t" l="l"/>
              <a:pathLst>
                <a:path h="348963" w="754631">
                  <a:moveTo>
                    <a:pt x="67550" y="0"/>
                  </a:moveTo>
                  <a:lnTo>
                    <a:pt x="687081" y="0"/>
                  </a:lnTo>
                  <a:cubicBezTo>
                    <a:pt x="724388" y="0"/>
                    <a:pt x="754631" y="30243"/>
                    <a:pt x="754631" y="67550"/>
                  </a:cubicBezTo>
                  <a:lnTo>
                    <a:pt x="754631" y="281412"/>
                  </a:lnTo>
                  <a:cubicBezTo>
                    <a:pt x="754631" y="318719"/>
                    <a:pt x="724388" y="348963"/>
                    <a:pt x="687081" y="348963"/>
                  </a:cubicBezTo>
                  <a:lnTo>
                    <a:pt x="67550" y="348963"/>
                  </a:lnTo>
                  <a:cubicBezTo>
                    <a:pt x="30243" y="348963"/>
                    <a:pt x="0" y="318719"/>
                    <a:pt x="0" y="281412"/>
                  </a:cubicBezTo>
                  <a:lnTo>
                    <a:pt x="0" y="67550"/>
                  </a:lnTo>
                  <a:cubicBezTo>
                    <a:pt x="0" y="30243"/>
                    <a:pt x="30243" y="0"/>
                    <a:pt x="6755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-28575"/>
              <a:ext cx="754631" cy="3775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7089588" y="4083833"/>
            <a:ext cx="2723483" cy="1716205"/>
            <a:chOff x="0" y="0"/>
            <a:chExt cx="717296" cy="452005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717296" cy="452005"/>
            </a:xfrm>
            <a:custGeom>
              <a:avLst/>
              <a:gdLst/>
              <a:ahLst/>
              <a:cxnLst/>
              <a:rect r="r" b="b" t="t" l="l"/>
              <a:pathLst>
                <a:path h="452005" w="717296">
                  <a:moveTo>
                    <a:pt x="71066" y="0"/>
                  </a:moveTo>
                  <a:lnTo>
                    <a:pt x="646230" y="0"/>
                  </a:lnTo>
                  <a:cubicBezTo>
                    <a:pt x="665078" y="0"/>
                    <a:pt x="683154" y="7487"/>
                    <a:pt x="696481" y="20815"/>
                  </a:cubicBezTo>
                  <a:cubicBezTo>
                    <a:pt x="709809" y="34142"/>
                    <a:pt x="717296" y="52218"/>
                    <a:pt x="717296" y="71066"/>
                  </a:cubicBezTo>
                  <a:lnTo>
                    <a:pt x="717296" y="380938"/>
                  </a:lnTo>
                  <a:cubicBezTo>
                    <a:pt x="717296" y="399786"/>
                    <a:pt x="709809" y="417862"/>
                    <a:pt x="696481" y="431190"/>
                  </a:cubicBezTo>
                  <a:cubicBezTo>
                    <a:pt x="683154" y="444517"/>
                    <a:pt x="665078" y="452005"/>
                    <a:pt x="646230" y="452005"/>
                  </a:cubicBezTo>
                  <a:lnTo>
                    <a:pt x="71066" y="452005"/>
                  </a:lnTo>
                  <a:cubicBezTo>
                    <a:pt x="52218" y="452005"/>
                    <a:pt x="34142" y="444517"/>
                    <a:pt x="20815" y="431190"/>
                  </a:cubicBezTo>
                  <a:cubicBezTo>
                    <a:pt x="7487" y="417862"/>
                    <a:pt x="0" y="399786"/>
                    <a:pt x="0" y="380938"/>
                  </a:cubicBezTo>
                  <a:lnTo>
                    <a:pt x="0" y="71066"/>
                  </a:lnTo>
                  <a:cubicBezTo>
                    <a:pt x="0" y="52218"/>
                    <a:pt x="7487" y="34142"/>
                    <a:pt x="20815" y="20815"/>
                  </a:cubicBezTo>
                  <a:cubicBezTo>
                    <a:pt x="34142" y="7487"/>
                    <a:pt x="52218" y="0"/>
                    <a:pt x="7106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35" id="35"/>
            <p:cNvSpPr txBox="true"/>
            <p:nvPr/>
          </p:nvSpPr>
          <p:spPr>
            <a:xfrm>
              <a:off x="0" y="-28575"/>
              <a:ext cx="717296" cy="4805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5400000">
            <a:off x="2468056" y="3674426"/>
            <a:ext cx="817563" cy="544187"/>
            <a:chOff x="0" y="0"/>
            <a:chExt cx="812800" cy="541017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12800" cy="541016"/>
            </a:xfrm>
            <a:custGeom>
              <a:avLst/>
              <a:gdLst/>
              <a:ahLst/>
              <a:cxnLst/>
              <a:rect r="r" b="b" t="t" l="l"/>
              <a:pathLst>
                <a:path h="541016" w="812800">
                  <a:moveTo>
                    <a:pt x="812800" y="270508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37817"/>
                  </a:lnTo>
                  <a:lnTo>
                    <a:pt x="406400" y="337817"/>
                  </a:lnTo>
                  <a:lnTo>
                    <a:pt x="406400" y="541016"/>
                  </a:lnTo>
                  <a:lnTo>
                    <a:pt x="812800" y="270508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174625"/>
              <a:ext cx="711200" cy="163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4330808" y="6691102"/>
            <a:ext cx="2648799" cy="544187"/>
            <a:chOff x="0" y="0"/>
            <a:chExt cx="2633368" cy="541017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2633368" cy="541016"/>
            </a:xfrm>
            <a:custGeom>
              <a:avLst/>
              <a:gdLst/>
              <a:ahLst/>
              <a:cxnLst/>
              <a:rect r="r" b="b" t="t" l="l"/>
              <a:pathLst>
                <a:path h="541016" w="2633368">
                  <a:moveTo>
                    <a:pt x="2633368" y="270508"/>
                  </a:moveTo>
                  <a:lnTo>
                    <a:pt x="2226968" y="0"/>
                  </a:lnTo>
                  <a:lnTo>
                    <a:pt x="2226968" y="203200"/>
                  </a:lnTo>
                  <a:lnTo>
                    <a:pt x="0" y="203200"/>
                  </a:lnTo>
                  <a:lnTo>
                    <a:pt x="0" y="337817"/>
                  </a:lnTo>
                  <a:lnTo>
                    <a:pt x="2226968" y="337817"/>
                  </a:lnTo>
                  <a:lnTo>
                    <a:pt x="2226968" y="541016"/>
                  </a:lnTo>
                  <a:lnTo>
                    <a:pt x="2633368" y="270508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174625"/>
              <a:ext cx="2531768" cy="163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42" id="42"/>
          <p:cNvSpPr txBox="true"/>
          <p:nvPr/>
        </p:nvSpPr>
        <p:spPr>
          <a:xfrm rot="0">
            <a:off x="4330808" y="7477298"/>
            <a:ext cx="4231351" cy="687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← Feature extraction</a:t>
            </a:r>
          </a:p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4330808" y="8612678"/>
            <a:ext cx="4231351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← Multi-scale fusion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4498586" y="9405727"/>
            <a:ext cx="4231351" cy="687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← Bounding boxes</a:t>
            </a:r>
          </a:p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+ Classes</a:t>
            </a:r>
          </a:p>
        </p:txBody>
      </p:sp>
      <p:grpSp>
        <p:nvGrpSpPr>
          <p:cNvPr name="Group 45" id="45"/>
          <p:cNvGrpSpPr/>
          <p:nvPr/>
        </p:nvGrpSpPr>
        <p:grpSpPr>
          <a:xfrm rot="0">
            <a:off x="1484471" y="6467466"/>
            <a:ext cx="2732037" cy="3733809"/>
            <a:chOff x="0" y="0"/>
            <a:chExt cx="719549" cy="98339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719549" cy="983390"/>
            </a:xfrm>
            <a:custGeom>
              <a:avLst/>
              <a:gdLst/>
              <a:ahLst/>
              <a:cxnLst/>
              <a:rect r="r" b="b" t="t" l="l"/>
              <a:pathLst>
                <a:path h="983390" w="719549">
                  <a:moveTo>
                    <a:pt x="70844" y="0"/>
                  </a:moveTo>
                  <a:lnTo>
                    <a:pt x="648705" y="0"/>
                  </a:lnTo>
                  <a:cubicBezTo>
                    <a:pt x="687831" y="0"/>
                    <a:pt x="719549" y="31718"/>
                    <a:pt x="719549" y="70844"/>
                  </a:cubicBezTo>
                  <a:lnTo>
                    <a:pt x="719549" y="912546"/>
                  </a:lnTo>
                  <a:cubicBezTo>
                    <a:pt x="719549" y="951672"/>
                    <a:pt x="687831" y="983390"/>
                    <a:pt x="648705" y="983390"/>
                  </a:cubicBezTo>
                  <a:lnTo>
                    <a:pt x="70844" y="983390"/>
                  </a:lnTo>
                  <a:cubicBezTo>
                    <a:pt x="31718" y="983390"/>
                    <a:pt x="0" y="951672"/>
                    <a:pt x="0" y="912546"/>
                  </a:cubicBezTo>
                  <a:lnTo>
                    <a:pt x="0" y="70844"/>
                  </a:lnTo>
                  <a:cubicBezTo>
                    <a:pt x="0" y="31718"/>
                    <a:pt x="31718" y="0"/>
                    <a:pt x="7084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47" id="47"/>
            <p:cNvSpPr txBox="true"/>
            <p:nvPr/>
          </p:nvSpPr>
          <p:spPr>
            <a:xfrm>
              <a:off x="0" y="-28575"/>
              <a:ext cx="719549" cy="10119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48" id="48"/>
          <p:cNvSpPr txBox="true"/>
          <p:nvPr/>
        </p:nvSpPr>
        <p:spPr>
          <a:xfrm rot="0">
            <a:off x="7574930" y="6461364"/>
            <a:ext cx="4231351" cy="1373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Post-Processing </a:t>
            </a:r>
          </a:p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- NMS           </a:t>
            </a:r>
          </a:p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- Confidence    </a:t>
            </a:r>
          </a:p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Filtering </a:t>
            </a:r>
          </a:p>
        </p:txBody>
      </p:sp>
      <p:grpSp>
        <p:nvGrpSpPr>
          <p:cNvPr name="Group 49" id="49"/>
          <p:cNvGrpSpPr/>
          <p:nvPr/>
        </p:nvGrpSpPr>
        <p:grpSpPr>
          <a:xfrm rot="0">
            <a:off x="7126210" y="6312801"/>
            <a:ext cx="2686861" cy="1699205"/>
            <a:chOff x="0" y="0"/>
            <a:chExt cx="707651" cy="447527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707651" cy="447527"/>
            </a:xfrm>
            <a:custGeom>
              <a:avLst/>
              <a:gdLst/>
              <a:ahLst/>
              <a:cxnLst/>
              <a:rect r="r" b="b" t="t" l="l"/>
              <a:pathLst>
                <a:path h="447527" w="707651">
                  <a:moveTo>
                    <a:pt x="72035" y="0"/>
                  </a:moveTo>
                  <a:lnTo>
                    <a:pt x="635616" y="0"/>
                  </a:lnTo>
                  <a:cubicBezTo>
                    <a:pt x="654721" y="0"/>
                    <a:pt x="673043" y="7589"/>
                    <a:pt x="686552" y="21099"/>
                  </a:cubicBezTo>
                  <a:cubicBezTo>
                    <a:pt x="700061" y="34608"/>
                    <a:pt x="707651" y="52930"/>
                    <a:pt x="707651" y="72035"/>
                  </a:cubicBezTo>
                  <a:lnTo>
                    <a:pt x="707651" y="375492"/>
                  </a:lnTo>
                  <a:cubicBezTo>
                    <a:pt x="707651" y="394597"/>
                    <a:pt x="700061" y="412919"/>
                    <a:pt x="686552" y="426429"/>
                  </a:cubicBezTo>
                  <a:cubicBezTo>
                    <a:pt x="673043" y="439938"/>
                    <a:pt x="654721" y="447527"/>
                    <a:pt x="635616" y="447527"/>
                  </a:cubicBezTo>
                  <a:lnTo>
                    <a:pt x="72035" y="447527"/>
                  </a:lnTo>
                  <a:cubicBezTo>
                    <a:pt x="52930" y="447527"/>
                    <a:pt x="34608" y="439938"/>
                    <a:pt x="21099" y="426429"/>
                  </a:cubicBezTo>
                  <a:cubicBezTo>
                    <a:pt x="7589" y="412919"/>
                    <a:pt x="0" y="394597"/>
                    <a:pt x="0" y="375492"/>
                  </a:cubicBezTo>
                  <a:lnTo>
                    <a:pt x="0" y="72035"/>
                  </a:lnTo>
                  <a:cubicBezTo>
                    <a:pt x="0" y="52930"/>
                    <a:pt x="7589" y="34608"/>
                    <a:pt x="21099" y="21099"/>
                  </a:cubicBezTo>
                  <a:cubicBezTo>
                    <a:pt x="34608" y="7589"/>
                    <a:pt x="52930" y="0"/>
                    <a:pt x="7203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51" id="51"/>
            <p:cNvSpPr txBox="true"/>
            <p:nvPr/>
          </p:nvSpPr>
          <p:spPr>
            <a:xfrm>
              <a:off x="0" y="-28575"/>
              <a:ext cx="707651" cy="4761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52" id="52"/>
          <p:cNvGrpSpPr/>
          <p:nvPr/>
        </p:nvGrpSpPr>
        <p:grpSpPr>
          <a:xfrm rot="-5400000">
            <a:off x="7972080" y="5631926"/>
            <a:ext cx="817563" cy="544187"/>
            <a:chOff x="0" y="0"/>
            <a:chExt cx="812800" cy="541017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0" y="0"/>
              <a:ext cx="812800" cy="541016"/>
            </a:xfrm>
            <a:custGeom>
              <a:avLst/>
              <a:gdLst/>
              <a:ahLst/>
              <a:cxnLst/>
              <a:rect r="r" b="b" t="t" l="l"/>
              <a:pathLst>
                <a:path h="541016" w="812800">
                  <a:moveTo>
                    <a:pt x="812800" y="270508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37817"/>
                  </a:lnTo>
                  <a:lnTo>
                    <a:pt x="406400" y="337817"/>
                  </a:lnTo>
                  <a:lnTo>
                    <a:pt x="406400" y="541016"/>
                  </a:lnTo>
                  <a:lnTo>
                    <a:pt x="812800" y="270508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54" id="54"/>
            <p:cNvSpPr txBox="true"/>
            <p:nvPr/>
          </p:nvSpPr>
          <p:spPr>
            <a:xfrm>
              <a:off x="0" y="174625"/>
              <a:ext cx="711200" cy="163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55" id="55"/>
          <p:cNvSpPr txBox="true"/>
          <p:nvPr/>
        </p:nvSpPr>
        <p:spPr>
          <a:xfrm rot="0">
            <a:off x="7190149" y="4129671"/>
            <a:ext cx="1953851" cy="1373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Safety Analysis </a:t>
            </a:r>
          </a:p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- PPE check     </a:t>
            </a:r>
          </a:p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- Violations    </a:t>
            </a:r>
          </a:p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- Alerts  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7254408" y="2260823"/>
            <a:ext cx="4231351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Output      </a:t>
            </a:r>
          </a:p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Annotated Image </a:t>
            </a:r>
          </a:p>
          <a:p>
            <a:pPr algn="l">
              <a:lnSpc>
                <a:spcPts val="2730"/>
              </a:lnSpc>
            </a:pPr>
            <a:r>
              <a:rPr lang="en-US" sz="2100" spc="-8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+ Compliance </a:t>
            </a:r>
          </a:p>
        </p:txBody>
      </p:sp>
      <p:grpSp>
        <p:nvGrpSpPr>
          <p:cNvPr name="Group 57" id="57"/>
          <p:cNvGrpSpPr/>
          <p:nvPr/>
        </p:nvGrpSpPr>
        <p:grpSpPr>
          <a:xfrm rot="0">
            <a:off x="7126210" y="2246631"/>
            <a:ext cx="2723483" cy="1360952"/>
            <a:chOff x="0" y="0"/>
            <a:chExt cx="717296" cy="358440"/>
          </a:xfrm>
        </p:grpSpPr>
        <p:sp>
          <p:nvSpPr>
            <p:cNvPr name="Freeform 58" id="58"/>
            <p:cNvSpPr/>
            <p:nvPr/>
          </p:nvSpPr>
          <p:spPr>
            <a:xfrm flipH="false" flipV="false" rot="0">
              <a:off x="0" y="0"/>
              <a:ext cx="717296" cy="358440"/>
            </a:xfrm>
            <a:custGeom>
              <a:avLst/>
              <a:gdLst/>
              <a:ahLst/>
              <a:cxnLst/>
              <a:rect r="r" b="b" t="t" l="l"/>
              <a:pathLst>
                <a:path h="358440" w="717296">
                  <a:moveTo>
                    <a:pt x="71066" y="0"/>
                  </a:moveTo>
                  <a:lnTo>
                    <a:pt x="646230" y="0"/>
                  </a:lnTo>
                  <a:cubicBezTo>
                    <a:pt x="665078" y="0"/>
                    <a:pt x="683154" y="7487"/>
                    <a:pt x="696481" y="20815"/>
                  </a:cubicBezTo>
                  <a:cubicBezTo>
                    <a:pt x="709809" y="34142"/>
                    <a:pt x="717296" y="52218"/>
                    <a:pt x="717296" y="71066"/>
                  </a:cubicBezTo>
                  <a:lnTo>
                    <a:pt x="717296" y="287374"/>
                  </a:lnTo>
                  <a:cubicBezTo>
                    <a:pt x="717296" y="306222"/>
                    <a:pt x="709809" y="324298"/>
                    <a:pt x="696481" y="337625"/>
                  </a:cubicBezTo>
                  <a:cubicBezTo>
                    <a:pt x="683154" y="350953"/>
                    <a:pt x="665078" y="358440"/>
                    <a:pt x="646230" y="358440"/>
                  </a:cubicBezTo>
                  <a:lnTo>
                    <a:pt x="71066" y="358440"/>
                  </a:lnTo>
                  <a:cubicBezTo>
                    <a:pt x="31817" y="358440"/>
                    <a:pt x="0" y="326623"/>
                    <a:pt x="0" y="287374"/>
                  </a:cubicBezTo>
                  <a:lnTo>
                    <a:pt x="0" y="71066"/>
                  </a:lnTo>
                  <a:cubicBezTo>
                    <a:pt x="0" y="52218"/>
                    <a:pt x="7487" y="34142"/>
                    <a:pt x="20815" y="20815"/>
                  </a:cubicBezTo>
                  <a:cubicBezTo>
                    <a:pt x="34142" y="7487"/>
                    <a:pt x="52218" y="0"/>
                    <a:pt x="7106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>
                  <a:alpha val="40000"/>
                </a:srgbClr>
              </a:solidFill>
              <a:prstDash val="solid"/>
              <a:round/>
            </a:ln>
          </p:spPr>
        </p:sp>
        <p:sp>
          <p:nvSpPr>
            <p:cNvPr name="TextBox 59" id="59"/>
            <p:cNvSpPr txBox="true"/>
            <p:nvPr/>
          </p:nvSpPr>
          <p:spPr>
            <a:xfrm>
              <a:off x="0" y="-28575"/>
              <a:ext cx="717296" cy="3870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60" id="60"/>
          <p:cNvGrpSpPr/>
          <p:nvPr/>
        </p:nvGrpSpPr>
        <p:grpSpPr>
          <a:xfrm rot="0">
            <a:off x="10293541" y="7539212"/>
            <a:ext cx="6569033" cy="2554220"/>
            <a:chOff x="0" y="0"/>
            <a:chExt cx="1674254" cy="650996"/>
          </a:xfrm>
        </p:grpSpPr>
        <p:sp>
          <p:nvSpPr>
            <p:cNvPr name="Freeform 61" id="61"/>
            <p:cNvSpPr/>
            <p:nvPr/>
          </p:nvSpPr>
          <p:spPr>
            <a:xfrm flipH="false" flipV="false" rot="0">
              <a:off x="0" y="0"/>
              <a:ext cx="1674254" cy="650996"/>
            </a:xfrm>
            <a:custGeom>
              <a:avLst/>
              <a:gdLst/>
              <a:ahLst/>
              <a:cxnLst/>
              <a:rect r="r" b="b" t="t" l="l"/>
              <a:pathLst>
                <a:path h="650996" w="1674254">
                  <a:moveTo>
                    <a:pt x="0" y="0"/>
                  </a:moveTo>
                  <a:lnTo>
                    <a:pt x="1674254" y="0"/>
                  </a:lnTo>
                  <a:lnTo>
                    <a:pt x="1674254" y="650996"/>
                  </a:lnTo>
                  <a:lnTo>
                    <a:pt x="0" y="650996"/>
                  </a:lnTo>
                  <a:close/>
                </a:path>
              </a:pathLst>
            </a:custGeom>
            <a:blipFill>
              <a:blip r:embed="rId9"/>
              <a:stretch>
                <a:fillRect l="0" t="-14190" r="0" b="-57158"/>
              </a:stretch>
            </a:blipFill>
          </p:spPr>
        </p:sp>
      </p:grpSp>
      <p:grpSp>
        <p:nvGrpSpPr>
          <p:cNvPr name="Group 62" id="62"/>
          <p:cNvGrpSpPr/>
          <p:nvPr/>
        </p:nvGrpSpPr>
        <p:grpSpPr>
          <a:xfrm rot="0">
            <a:off x="10169789" y="4830711"/>
            <a:ext cx="6569033" cy="2580904"/>
            <a:chOff x="0" y="0"/>
            <a:chExt cx="611577" cy="240282"/>
          </a:xfrm>
        </p:grpSpPr>
        <p:sp>
          <p:nvSpPr>
            <p:cNvPr name="Freeform 63" id="63"/>
            <p:cNvSpPr/>
            <p:nvPr/>
          </p:nvSpPr>
          <p:spPr>
            <a:xfrm flipH="false" flipV="false" rot="0">
              <a:off x="0" y="0"/>
              <a:ext cx="611577" cy="240282"/>
            </a:xfrm>
            <a:custGeom>
              <a:avLst/>
              <a:gdLst/>
              <a:ahLst/>
              <a:cxnLst/>
              <a:rect r="r" b="b" t="t" l="l"/>
              <a:pathLst>
                <a:path h="240282" w="611577">
                  <a:moveTo>
                    <a:pt x="0" y="0"/>
                  </a:moveTo>
                  <a:lnTo>
                    <a:pt x="611577" y="0"/>
                  </a:lnTo>
                  <a:lnTo>
                    <a:pt x="611577" y="240282"/>
                  </a:lnTo>
                  <a:lnTo>
                    <a:pt x="0" y="240282"/>
                  </a:lnTo>
                  <a:close/>
                </a:path>
              </a:pathLst>
            </a:custGeom>
            <a:blipFill>
              <a:blip r:embed="rId10"/>
              <a:stretch>
                <a:fillRect l="0" t="-45446" r="0" b="-45446"/>
              </a:stretch>
            </a:blipFill>
          </p:spPr>
        </p:sp>
      </p:grpSp>
      <p:grpSp>
        <p:nvGrpSpPr>
          <p:cNvPr name="Group 64" id="64"/>
          <p:cNvGrpSpPr/>
          <p:nvPr/>
        </p:nvGrpSpPr>
        <p:grpSpPr>
          <a:xfrm rot="0">
            <a:off x="10271414" y="2229708"/>
            <a:ext cx="6467409" cy="2386688"/>
            <a:chOff x="0" y="0"/>
            <a:chExt cx="1172137" cy="432557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0" y="0"/>
              <a:ext cx="1172136" cy="432557"/>
            </a:xfrm>
            <a:custGeom>
              <a:avLst/>
              <a:gdLst/>
              <a:ahLst/>
              <a:cxnLst/>
              <a:rect r="r" b="b" t="t" l="l"/>
              <a:pathLst>
                <a:path h="432557" w="1172136">
                  <a:moveTo>
                    <a:pt x="0" y="0"/>
                  </a:moveTo>
                  <a:lnTo>
                    <a:pt x="1172136" y="0"/>
                  </a:lnTo>
                  <a:lnTo>
                    <a:pt x="1172136" y="432557"/>
                  </a:lnTo>
                  <a:lnTo>
                    <a:pt x="0" y="432557"/>
                  </a:lnTo>
                  <a:close/>
                </a:path>
              </a:pathLst>
            </a:custGeom>
            <a:blipFill>
              <a:blip r:embed="rId11"/>
              <a:stretch>
                <a:fillRect l="0" t="-29196" r="0" b="-51004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1028700" y="1285806"/>
            <a:ext cx="15999717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DATASET &amp; PREPROCESSING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0280" y="2974100"/>
            <a:ext cx="8074899" cy="1831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b="true" sz="2799" spc="-11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Name:</a:t>
            </a: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Construction Site Safety Image Dataset 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b="true" sz="2799" spc="-11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Source:</a:t>
            </a: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Roboflow (via Kaggle) 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b="true" sz="2799" spc="-11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Size: </a:t>
            </a: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2,801 images 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b="true" sz="2799" spc="-11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Format: </a:t>
            </a: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YOLO annotations (bounding boxes)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2390535"/>
            <a:ext cx="3696275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Data Source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5419485"/>
            <a:ext cx="3696275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Classes (10 total):</a:t>
            </a:r>
          </a:p>
        </p:txBody>
      </p:sp>
      <p:graphicFrame>
        <p:nvGraphicFramePr>
          <p:cNvPr name="Table 20" id="20"/>
          <p:cNvGraphicFramePr>
            <a:graphicFrameLocks noGrp="true"/>
          </p:cNvGraphicFramePr>
          <p:nvPr/>
        </p:nvGraphicFramePr>
        <p:xfrm>
          <a:off x="1039172" y="6164975"/>
          <a:ext cx="8192732" cy="1981200"/>
        </p:xfrm>
        <a:graphic>
          <a:graphicData uri="http://schemas.openxmlformats.org/drawingml/2006/table">
            <a:tbl>
              <a:tblPr/>
              <a:tblGrid>
                <a:gridCol w="2375440"/>
                <a:gridCol w="2759932"/>
                <a:gridCol w="3057360"/>
              </a:tblGrid>
              <a:tr h="4953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PPE Items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Violations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Context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953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Hardhat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NO-Hardhat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Person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953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Safety Vest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NO-Safety Vest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Safety Cone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953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Mask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NO-Mask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Machinery, Vehicle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21" id="21"/>
          <p:cNvSpPr txBox="true"/>
          <p:nvPr/>
        </p:nvSpPr>
        <p:spPr>
          <a:xfrm rot="0">
            <a:off x="10149308" y="2974100"/>
            <a:ext cx="5861298" cy="1374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Training: 1,955 images (70%) 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Validation: 423 images (15%) 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Test: 423 images (15%)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149308" y="2390535"/>
            <a:ext cx="3696275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Data Split (Stratified):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362940" y="5208665"/>
            <a:ext cx="3696275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Preprocessing Steps: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149308" y="5773180"/>
            <a:ext cx="6879109" cy="3843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9"/>
              </a:lnSpc>
            </a:pPr>
            <a:r>
              <a:rPr lang="en-US" sz="2599" spc="-103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1. Stratified Splitting</a:t>
            </a:r>
            <a:r>
              <a:rPr lang="en-US" sz="2599" spc="-10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- Maintain class balance </a:t>
            </a:r>
          </a:p>
          <a:p>
            <a:pPr algn="l">
              <a:lnSpc>
                <a:spcPts val="3379"/>
              </a:lnSpc>
            </a:pPr>
            <a:r>
              <a:rPr lang="en-US" sz="2599" spc="-103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2. Data Augmentation: </a:t>
            </a:r>
          </a:p>
          <a:p>
            <a:pPr algn="l" marL="561339" indent="-280669" lvl="1">
              <a:lnSpc>
                <a:spcPts val="3379"/>
              </a:lnSpc>
              <a:buFont typeface="Arial"/>
              <a:buChar char="•"/>
            </a:pPr>
            <a:r>
              <a:rPr lang="en-US" sz="2599" spc="-10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Mosaic (combine 4 images) </a:t>
            </a:r>
          </a:p>
          <a:p>
            <a:pPr algn="l" marL="561339" indent="-280669" lvl="1">
              <a:lnSpc>
                <a:spcPts val="3379"/>
              </a:lnSpc>
              <a:buFont typeface="Arial"/>
              <a:buChar char="•"/>
            </a:pPr>
            <a:r>
              <a:rPr lang="en-US" sz="2599" spc="-10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Mixup (blend images) </a:t>
            </a:r>
          </a:p>
          <a:p>
            <a:pPr algn="l" marL="561339" indent="-280669" lvl="1">
              <a:lnSpc>
                <a:spcPts val="3379"/>
              </a:lnSpc>
              <a:buFont typeface="Arial"/>
              <a:buChar char="•"/>
            </a:pPr>
            <a:r>
              <a:rPr lang="en-US" sz="2599" spc="-10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Copy-paste (add objects) </a:t>
            </a:r>
          </a:p>
          <a:p>
            <a:pPr algn="l" marL="561339" indent="-280669" lvl="1">
              <a:lnSpc>
                <a:spcPts val="3379"/>
              </a:lnSpc>
              <a:buFont typeface="Arial"/>
              <a:buChar char="•"/>
            </a:pPr>
            <a:r>
              <a:rPr lang="en-US" sz="2599" spc="-10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Rotation (±20°) </a:t>
            </a:r>
          </a:p>
          <a:p>
            <a:pPr algn="l">
              <a:lnSpc>
                <a:spcPts val="3379"/>
              </a:lnSpc>
            </a:pPr>
            <a:r>
              <a:rPr lang="en-US" sz="2599" spc="-103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3. Image Resizing </a:t>
            </a:r>
            <a:r>
              <a:rPr lang="en-US" sz="2599" spc="-10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- All images → 640x640 pixels</a:t>
            </a:r>
          </a:p>
          <a:p>
            <a:pPr algn="l">
              <a:lnSpc>
                <a:spcPts val="3379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1028700" y="1381099"/>
            <a:ext cx="11347038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LIVE DEMO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3275182" y="2559997"/>
            <a:ext cx="4512482" cy="3563025"/>
            <a:chOff x="0" y="0"/>
            <a:chExt cx="334996" cy="26451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34996" cy="264510"/>
            </a:xfrm>
            <a:custGeom>
              <a:avLst/>
              <a:gdLst/>
              <a:ahLst/>
              <a:cxnLst/>
              <a:rect r="r" b="b" t="t" l="l"/>
              <a:pathLst>
                <a:path h="264510" w="334996">
                  <a:moveTo>
                    <a:pt x="0" y="0"/>
                  </a:moveTo>
                  <a:lnTo>
                    <a:pt x="334996" y="0"/>
                  </a:lnTo>
                  <a:lnTo>
                    <a:pt x="334996" y="264510"/>
                  </a:lnTo>
                  <a:lnTo>
                    <a:pt x="0" y="264510"/>
                  </a:lnTo>
                  <a:close/>
                </a:path>
              </a:pathLst>
            </a:custGeom>
            <a:blipFill>
              <a:blip r:embed="rId9"/>
              <a:stretch>
                <a:fillRect l="-2639" t="0" r="-2639" b="0"/>
              </a:stretch>
            </a:blip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972598" y="3430730"/>
            <a:ext cx="11811676" cy="2568282"/>
          </a:xfrm>
          <a:custGeom>
            <a:avLst/>
            <a:gdLst/>
            <a:ahLst/>
            <a:cxnLst/>
            <a:rect r="r" b="b" t="t" l="l"/>
            <a:pathLst>
              <a:path h="2568282" w="11811676">
                <a:moveTo>
                  <a:pt x="0" y="0"/>
                </a:moveTo>
                <a:lnTo>
                  <a:pt x="11811676" y="0"/>
                </a:lnTo>
                <a:lnTo>
                  <a:pt x="11811676" y="2568282"/>
                </a:lnTo>
                <a:lnTo>
                  <a:pt x="0" y="256828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2521897"/>
            <a:ext cx="12030301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Running 04_demo.ipynb: Testing on External Construction Site Images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3275182" y="6332193"/>
            <a:ext cx="4540792" cy="3525255"/>
            <a:chOff x="0" y="0"/>
            <a:chExt cx="714912" cy="555024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714912" cy="555024"/>
            </a:xfrm>
            <a:custGeom>
              <a:avLst/>
              <a:gdLst/>
              <a:ahLst/>
              <a:cxnLst/>
              <a:rect r="r" b="b" t="t" l="l"/>
              <a:pathLst>
                <a:path h="555024" w="714912">
                  <a:moveTo>
                    <a:pt x="0" y="0"/>
                  </a:moveTo>
                  <a:lnTo>
                    <a:pt x="714912" y="0"/>
                  </a:lnTo>
                  <a:lnTo>
                    <a:pt x="714912" y="555024"/>
                  </a:lnTo>
                  <a:lnTo>
                    <a:pt x="0" y="555024"/>
                  </a:lnTo>
                  <a:close/>
                </a:path>
              </a:pathLst>
            </a:custGeom>
            <a:blipFill>
              <a:blip r:embed="rId11"/>
              <a:stretch>
                <a:fillRect l="-1756" t="0" r="-1756" b="0"/>
              </a:stretch>
            </a:blip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1028700" y="6303812"/>
            <a:ext cx="8226228" cy="2129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9"/>
              </a:lnSpc>
            </a:pPr>
            <a:r>
              <a:rPr lang="en-US" sz="2599" spc="-103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Demo Plan: </a:t>
            </a:r>
          </a:p>
          <a:p>
            <a:pPr algn="l">
              <a:lnSpc>
                <a:spcPts val="3379"/>
              </a:lnSpc>
            </a:pPr>
            <a:r>
              <a:rPr lang="en-US" sz="2599" spc="-10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1. Load trained model </a:t>
            </a:r>
          </a:p>
          <a:p>
            <a:pPr algn="l">
              <a:lnSpc>
                <a:spcPts val="3379"/>
              </a:lnSpc>
            </a:pPr>
            <a:r>
              <a:rPr lang="en-US" sz="2599" spc="-10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2. Test Case 1: Workers with proper PPE </a:t>
            </a:r>
          </a:p>
          <a:p>
            <a:pPr algn="l">
              <a:lnSpc>
                <a:spcPts val="3379"/>
              </a:lnSpc>
            </a:pPr>
            <a:r>
              <a:rPr lang="en-US" sz="2599" spc="-10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3. Test Case 2: Safety violation (NO-Hardhat) </a:t>
            </a:r>
          </a:p>
          <a:p>
            <a:pPr algn="l">
              <a:lnSpc>
                <a:spcPts val="3379"/>
              </a:lnSpc>
            </a:pPr>
            <a:r>
              <a:rPr lang="en-US" sz="2599" spc="-10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4. Test Case 3: Multiple workers (crowded scene)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8895179" y="6446687"/>
            <a:ext cx="4219064" cy="3041204"/>
            <a:chOff x="0" y="0"/>
            <a:chExt cx="654743" cy="47195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54743" cy="471955"/>
            </a:xfrm>
            <a:custGeom>
              <a:avLst/>
              <a:gdLst/>
              <a:ahLst/>
              <a:cxnLst/>
              <a:rect r="r" b="b" t="t" l="l"/>
              <a:pathLst>
                <a:path h="471955" w="654743">
                  <a:moveTo>
                    <a:pt x="0" y="0"/>
                  </a:moveTo>
                  <a:lnTo>
                    <a:pt x="654743" y="0"/>
                  </a:lnTo>
                  <a:lnTo>
                    <a:pt x="654743" y="471955"/>
                  </a:lnTo>
                  <a:lnTo>
                    <a:pt x="0" y="471955"/>
                  </a:lnTo>
                  <a:close/>
                </a:path>
              </a:pathLst>
            </a:custGeom>
            <a:blipFill>
              <a:blip r:embed="rId12"/>
              <a:stretch>
                <a:fillRect l="0" t="-2023" r="0" b="-2023"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Table 10" id="10"/>
          <p:cNvGraphicFramePr>
            <a:graphicFrameLocks noGrp="true"/>
          </p:cNvGraphicFramePr>
          <p:nvPr/>
        </p:nvGraphicFramePr>
        <p:xfrm>
          <a:off x="883835" y="2867380"/>
          <a:ext cx="8100670" cy="3661671"/>
        </p:xfrm>
        <a:graphic>
          <a:graphicData uri="http://schemas.openxmlformats.org/drawingml/2006/table">
            <a:tbl>
              <a:tblPr/>
              <a:tblGrid>
                <a:gridCol w="2591106"/>
                <a:gridCol w="1063686"/>
                <a:gridCol w="4445879"/>
              </a:tblGrid>
              <a:tr h="61027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Metric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Value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What It Means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1027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mAP@50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77.1%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Primary accuracy metric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1027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Precision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88.9%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Low false alarms (reliable)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1027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Recall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68.9%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Catches most violations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1027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Inference Time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15ms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Real-time capable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1027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FPS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66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Processes video smoothly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1" id="11"/>
          <p:cNvSpPr txBox="true"/>
          <p:nvPr/>
        </p:nvSpPr>
        <p:spPr>
          <a:xfrm rot="0">
            <a:off x="883835" y="1342999"/>
            <a:ext cx="7866479" cy="1017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0"/>
              </a:lnSpc>
            </a:pPr>
            <a:r>
              <a:rPr lang="en-US" sz="8000" spc="-48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RESULTS - METRICS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83835" y="2283815"/>
            <a:ext cx="8281102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Overall Metrics (Test Set):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247021" y="1543087"/>
            <a:ext cx="8661906" cy="1950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High accuracy on Hardhats (85%)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High accuracy on Safety Vests (83%)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Various lighting conditions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Multiple workers simultaneously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Context objects (cones, machinery)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437423" y="990600"/>
            <a:ext cx="8281102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Per-Class Performance: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83835" y="6614776"/>
            <a:ext cx="8281102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Comparison:</a:t>
            </a:r>
          </a:p>
        </p:txBody>
      </p:sp>
      <p:graphicFrame>
        <p:nvGraphicFramePr>
          <p:cNvPr name="Table 22" id="22"/>
          <p:cNvGraphicFramePr>
            <a:graphicFrameLocks noGrp="true"/>
          </p:cNvGraphicFramePr>
          <p:nvPr/>
        </p:nvGraphicFramePr>
        <p:xfrm>
          <a:off x="982384" y="7198341"/>
          <a:ext cx="8249520" cy="2400300"/>
        </p:xfrm>
        <a:graphic>
          <a:graphicData uri="http://schemas.openxmlformats.org/drawingml/2006/table">
            <a:tbl>
              <a:tblPr/>
              <a:tblGrid>
                <a:gridCol w="2737388"/>
                <a:gridCol w="2251004"/>
                <a:gridCol w="1436575"/>
                <a:gridCol w="1824553"/>
              </a:tblGrid>
              <a:tr h="49361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Availability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Method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Value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Accuracy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194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Business hours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Manual Inspection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20 sec/person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~65%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9361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 24/7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Our System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0.015 sec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77.1%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9361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Continuous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Improvement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2000x faster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+12%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23" id="23"/>
          <p:cNvSpPr/>
          <p:nvPr/>
        </p:nvSpPr>
        <p:spPr>
          <a:xfrm flipH="false" flipV="false" rot="0">
            <a:off x="9474292" y="3665257"/>
            <a:ext cx="8244232" cy="6183174"/>
          </a:xfrm>
          <a:custGeom>
            <a:avLst/>
            <a:gdLst/>
            <a:ahLst/>
            <a:cxnLst/>
            <a:rect r="r" b="b" t="t" l="l"/>
            <a:pathLst>
              <a:path h="6183174" w="8244232">
                <a:moveTo>
                  <a:pt x="0" y="0"/>
                </a:moveTo>
                <a:lnTo>
                  <a:pt x="8244232" y="0"/>
                </a:lnTo>
                <a:lnTo>
                  <a:pt x="8244232" y="6183175"/>
                </a:lnTo>
                <a:lnTo>
                  <a:pt x="0" y="618317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0795" y="300304"/>
            <a:ext cx="304864" cy="263292"/>
          </a:xfrm>
          <a:custGeom>
            <a:avLst/>
            <a:gdLst/>
            <a:ahLst/>
            <a:cxnLst/>
            <a:rect r="r" b="b" t="t" l="l"/>
            <a:pathLst>
              <a:path h="263292" w="304864">
                <a:moveTo>
                  <a:pt x="0" y="0"/>
                </a:moveTo>
                <a:lnTo>
                  <a:pt x="304865" y="0"/>
                </a:lnTo>
                <a:lnTo>
                  <a:pt x="304865" y="263292"/>
                </a:lnTo>
                <a:lnTo>
                  <a:pt x="0" y="26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34309" y="338045"/>
            <a:ext cx="284720" cy="189695"/>
          </a:xfrm>
          <a:custGeom>
            <a:avLst/>
            <a:gdLst/>
            <a:ahLst/>
            <a:cxnLst/>
            <a:rect r="r" b="b" t="t" l="l"/>
            <a:pathLst>
              <a:path h="189695" w="284720">
                <a:moveTo>
                  <a:pt x="0" y="0"/>
                </a:moveTo>
                <a:lnTo>
                  <a:pt x="284720" y="0"/>
                </a:lnTo>
                <a:lnTo>
                  <a:pt x="284720" y="189695"/>
                </a:lnTo>
                <a:lnTo>
                  <a:pt x="0" y="1896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5400000">
            <a:off x="16854130" y="373783"/>
            <a:ext cx="135106" cy="118218"/>
            <a:chOff x="0" y="0"/>
            <a:chExt cx="812800" cy="711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02580" y="319174"/>
            <a:ext cx="227436" cy="227436"/>
          </a:xfrm>
          <a:custGeom>
            <a:avLst/>
            <a:gdLst/>
            <a:ahLst/>
            <a:cxnLst/>
            <a:rect r="r" b="b" t="t" l="l"/>
            <a:pathLst>
              <a:path h="227436" w="227436">
                <a:moveTo>
                  <a:pt x="0" y="0"/>
                </a:moveTo>
                <a:lnTo>
                  <a:pt x="227435" y="0"/>
                </a:lnTo>
                <a:lnTo>
                  <a:pt x="227435" y="227436"/>
                </a:lnTo>
                <a:lnTo>
                  <a:pt x="0" y="2274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340795" y="852462"/>
            <a:ext cx="17568131" cy="0"/>
          </a:xfrm>
          <a:prstGeom prst="line">
            <a:avLst/>
          </a:prstGeom>
          <a:ln cap="flat" w="9525">
            <a:solidFill>
              <a:srgbClr val="FFFFFF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1028700" y="1307030"/>
            <a:ext cx="13817904" cy="1017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59"/>
              </a:lnSpc>
            </a:pPr>
            <a:r>
              <a:rPr lang="en-US" sz="7999" spc="-479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RESULTS - SUCCESS/FAILURE CASES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0280" y="357454"/>
            <a:ext cx="1556981" cy="208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2"/>
              </a:lnSpc>
            </a:pPr>
            <a:r>
              <a:rPr lang="en-US" sz="1800" spc="-5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PPE SYSTEM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878436" y="287008"/>
            <a:ext cx="751945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967106" y="287008"/>
            <a:ext cx="928073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486033" y="287008"/>
            <a:ext cx="92353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About Us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231904" y="287008"/>
            <a:ext cx="91740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>
                    <a:alpha val="40000"/>
                  </a:srgbClr>
                </a:solidFill>
                <a:latin typeface="Open Sauce"/>
                <a:ea typeface="Open Sauce"/>
                <a:cs typeface="Open Sauce"/>
                <a:sym typeface="Open Sauce"/>
              </a:rPr>
              <a:t>Features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028417" y="287008"/>
            <a:ext cx="88051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Let’s Talk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32973" y="3429952"/>
            <a:ext cx="8661906" cy="2288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High accuracy on Hardhats (85%)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High accuracy on Safety Vests (83%)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Various lighting conditions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Multiple workers simultaneously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Context objects (cones, machinery)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23375" y="2286833"/>
            <a:ext cx="8281102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Success Cases: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23375" y="6335197"/>
            <a:ext cx="5938759" cy="2745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Small objects (distant masks &lt; 32x32 px)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Occlusion (workers blocked by machinery)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Crowded scenes (10+ workers)</a:t>
            </a:r>
          </a:p>
          <a:p>
            <a:pPr algn="l" marL="604519" indent="-302260" lvl="1">
              <a:lnSpc>
                <a:spcPts val="3639"/>
              </a:lnSpc>
              <a:buFont typeface="Arial"/>
              <a:buChar char="•"/>
            </a:pPr>
            <a:r>
              <a:rPr lang="en-US" sz="2799" spc="-11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Unusual poses/angles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23375" y="2894012"/>
            <a:ext cx="8281102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✓ Works Well: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23375" y="5796974"/>
            <a:ext cx="8281102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spc="-111" b="true">
                <a:solidFill>
                  <a:srgbClr val="FFBD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✗ Challenges: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7815187" y="2535753"/>
            <a:ext cx="9851430" cy="4912081"/>
            <a:chOff x="0" y="0"/>
            <a:chExt cx="2381942" cy="1187675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381942" cy="1187675"/>
            </a:xfrm>
            <a:custGeom>
              <a:avLst/>
              <a:gdLst/>
              <a:ahLst/>
              <a:cxnLst/>
              <a:rect r="r" b="b" t="t" l="l"/>
              <a:pathLst>
                <a:path h="1187675" w="2381942">
                  <a:moveTo>
                    <a:pt x="7073" y="0"/>
                  </a:moveTo>
                  <a:lnTo>
                    <a:pt x="2374870" y="0"/>
                  </a:lnTo>
                  <a:cubicBezTo>
                    <a:pt x="2378776" y="0"/>
                    <a:pt x="2381942" y="3167"/>
                    <a:pt x="2381942" y="7073"/>
                  </a:cubicBezTo>
                  <a:lnTo>
                    <a:pt x="2381942" y="1180602"/>
                  </a:lnTo>
                  <a:cubicBezTo>
                    <a:pt x="2381942" y="1182478"/>
                    <a:pt x="2381197" y="1184277"/>
                    <a:pt x="2379871" y="1185603"/>
                  </a:cubicBezTo>
                  <a:cubicBezTo>
                    <a:pt x="2378544" y="1186929"/>
                    <a:pt x="2376745" y="1187675"/>
                    <a:pt x="2374870" y="1187675"/>
                  </a:cubicBezTo>
                  <a:lnTo>
                    <a:pt x="7073" y="1187675"/>
                  </a:lnTo>
                  <a:cubicBezTo>
                    <a:pt x="3167" y="1187675"/>
                    <a:pt x="0" y="1184508"/>
                    <a:pt x="0" y="1180602"/>
                  </a:cubicBezTo>
                  <a:lnTo>
                    <a:pt x="0" y="7073"/>
                  </a:lnTo>
                  <a:cubicBezTo>
                    <a:pt x="0" y="5197"/>
                    <a:pt x="745" y="3398"/>
                    <a:pt x="2072" y="2072"/>
                  </a:cubicBezTo>
                  <a:cubicBezTo>
                    <a:pt x="3398" y="745"/>
                    <a:pt x="5197" y="0"/>
                    <a:pt x="7073" y="0"/>
                  </a:cubicBezTo>
                  <a:close/>
                </a:path>
              </a:pathLst>
            </a:custGeom>
            <a:blipFill>
              <a:blip r:embed="rId9"/>
              <a:stretch>
                <a:fillRect l="0" t="-138" r="0" b="-138"/>
              </a:stretch>
            </a:blip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7815187" y="7762159"/>
            <a:ext cx="9851430" cy="1560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b="true" sz="2400" spc="-9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Key Insight: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"We prioritize </a:t>
            </a:r>
            <a:r>
              <a:rPr lang="en-US" b="true" sz="2400" spc="-9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precision (88.9%) </a:t>
            </a: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over recall to avoid false alarms. </a:t>
            </a:r>
          </a:p>
          <a:p>
            <a:pPr algn="l" marL="518160" indent="-259080" lvl="1">
              <a:lnSpc>
                <a:spcPts val="3120"/>
              </a:lnSpc>
              <a:buFont typeface="Arial"/>
              <a:buChar char="•"/>
            </a:pPr>
            <a:r>
              <a:rPr lang="en-US" sz="2400" spc="-9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 video deployment, multi-frame tracking compensates for single-frame misses."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DAG6SivytIo</dc:identifier>
  <dcterms:modified xsi:type="dcterms:W3CDTF">2011-08-01T06:04:30Z</dcterms:modified>
  <cp:revision>1</cp:revision>
  <dc:title>Final_DemarcusCrump_ChloeTu__ITAI1378</dc:title>
</cp:coreProperties>
</file>

<file path=docProps/thumbnail.jpeg>
</file>